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95" r:id="rId1"/>
  </p:sldMasterIdLst>
  <p:notesMasterIdLst>
    <p:notesMasterId r:id="rId31"/>
  </p:notesMasterIdLst>
  <p:handoutMasterIdLst>
    <p:handoutMasterId r:id="rId32"/>
  </p:handoutMasterIdLst>
  <p:sldIdLst>
    <p:sldId id="609" r:id="rId2"/>
    <p:sldId id="580" r:id="rId3"/>
    <p:sldId id="582" r:id="rId4"/>
    <p:sldId id="583" r:id="rId5"/>
    <p:sldId id="584" r:id="rId6"/>
    <p:sldId id="586" r:id="rId7"/>
    <p:sldId id="588" r:id="rId8"/>
    <p:sldId id="606" r:id="rId9"/>
    <p:sldId id="587" r:id="rId10"/>
    <p:sldId id="604" r:id="rId11"/>
    <p:sldId id="592" r:id="rId12"/>
    <p:sldId id="581" r:id="rId13"/>
    <p:sldId id="585" r:id="rId14"/>
    <p:sldId id="590" r:id="rId15"/>
    <p:sldId id="591" r:id="rId16"/>
    <p:sldId id="593" r:id="rId17"/>
    <p:sldId id="595" r:id="rId18"/>
    <p:sldId id="596" r:id="rId19"/>
    <p:sldId id="597" r:id="rId20"/>
    <p:sldId id="598" r:id="rId21"/>
    <p:sldId id="599" r:id="rId22"/>
    <p:sldId id="600" r:id="rId23"/>
    <p:sldId id="601" r:id="rId24"/>
    <p:sldId id="573" r:id="rId25"/>
    <p:sldId id="607" r:id="rId26"/>
    <p:sldId id="608" r:id="rId27"/>
    <p:sldId id="579" r:id="rId28"/>
    <p:sldId id="603" r:id="rId29"/>
    <p:sldId id="610" r:id="rId30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77029"/>
    <a:srgbClr val="1C9444"/>
    <a:srgbClr val="FF3300"/>
    <a:srgbClr val="4D4D4D"/>
    <a:srgbClr val="5896C8"/>
    <a:srgbClr val="20A7AE"/>
    <a:srgbClr val="8F0000"/>
    <a:srgbClr val="CC0000"/>
    <a:srgbClr val="C60000"/>
    <a:srgbClr val="D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76" autoAdjust="0"/>
  </p:normalViewPr>
  <p:slideViewPr>
    <p:cSldViewPr>
      <p:cViewPr>
        <p:scale>
          <a:sx n="100" d="100"/>
          <a:sy n="100" d="100"/>
        </p:scale>
        <p:origin x="-1104" y="4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83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9"/>
    </mc:Choice>
    <mc:Fallback>
      <c:style val="19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ctr" rtl="0">
              <a:defRPr sz="2000" b="1" i="0" u="none" strike="noStrike" baseline="0">
                <a:solidFill>
                  <a:schemeClr val="tx1"/>
                </a:solidFill>
                <a:latin typeface="Arial" pitchFamily="34" charset="0"/>
                <a:ea typeface="Calisto MT"/>
                <a:cs typeface="Arial" pitchFamily="34" charset="0"/>
              </a:defRPr>
            </a:pP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2000 - 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2014</a:t>
            </a:r>
            <a:endParaRPr lang="en-US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c:rich>
      </c:tx>
      <c:layout>
        <c:manualLayout>
          <c:xMode val="edge"/>
          <c:yMode val="edge"/>
          <c:x val="0.40296562194431579"/>
          <c:y val="5.1724137931034482E-2"/>
        </c:manualLayout>
      </c:layout>
      <c:overlay val="0"/>
      <c:spPr>
        <a:noFill/>
        <a:ln w="25350">
          <a:noFill/>
        </a:ln>
      </c:spPr>
    </c:title>
    <c:autoTitleDeleted val="0"/>
    <c:view3D>
      <c:rotX val="23"/>
      <c:rotY val="28"/>
      <c:depthPercent val="68"/>
      <c:rAngAx val="1"/>
    </c:view3D>
    <c:floor>
      <c:thickness val="0"/>
      <c:spPr>
        <a:noFill/>
        <a:ln w="3175">
          <a:solidFill>
            <a:srgbClr val="808080"/>
          </a:solidFill>
          <a:prstDash val="solid"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Net L</c:v>
                </c:pt>
              </c:strCache>
            </c:strRef>
          </c:tx>
          <c:spPr>
            <a:solidFill>
              <a:srgbClr val="BBD7F8">
                <a:lumMod val="25000"/>
              </a:srgbClr>
            </a:solidFill>
            <a:ln w="25350">
              <a:solidFill>
                <a:srgbClr val="BBD7F8">
                  <a:lumMod val="25000"/>
                </a:srgbClr>
              </a:solidFill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  <c:spPr>
              <a:solidFill>
                <a:srgbClr val="C00000"/>
              </a:solidFill>
              <a:ln w="25350">
                <a:solidFill>
                  <a:srgbClr val="C00000"/>
                </a:solidFill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2"/>
            <c:invertIfNegative val="0"/>
            <c:bubble3D val="0"/>
            <c:spPr>
              <a:solidFill>
                <a:srgbClr val="C00000"/>
              </a:solidFill>
              <a:ln w="25350">
                <a:solidFill>
                  <a:srgbClr val="C00000"/>
                </a:solidFill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3"/>
            <c:invertIfNegative val="0"/>
            <c:bubble3D val="0"/>
            <c:spPr>
              <a:solidFill>
                <a:srgbClr val="C00000"/>
              </a:solidFill>
              <a:ln w="25350">
                <a:solidFill>
                  <a:srgbClr val="C00000"/>
                </a:solidFill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4"/>
            <c:invertIfNegative val="0"/>
            <c:bubble3D val="0"/>
            <c:spPr>
              <a:solidFill>
                <a:srgbClr val="C00000"/>
              </a:solidFill>
              <a:ln w="25350">
                <a:solidFill>
                  <a:srgbClr val="C00000"/>
                </a:solidFill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5"/>
            <c:invertIfNegative val="0"/>
            <c:bubble3D val="0"/>
            <c:spPr>
              <a:solidFill>
                <a:srgbClr val="C00000"/>
              </a:solidFill>
              <a:ln w="25350">
                <a:solidFill>
                  <a:srgbClr val="FF0000"/>
                </a:solidFill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6"/>
            <c:invertIfNegative val="0"/>
            <c:bubble3D val="0"/>
            <c:spPr>
              <a:solidFill>
                <a:srgbClr val="BBD7F8">
                  <a:lumMod val="25000"/>
                </a:srgbClr>
              </a:solidFill>
              <a:ln w="25350">
                <a:solidFill>
                  <a:srgbClr val="BBD7F8">
                    <a:lumMod val="25000"/>
                  </a:srgbClr>
                </a:solidFill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7"/>
            <c:invertIfNegative val="0"/>
            <c:bubble3D val="0"/>
            <c:spPr>
              <a:solidFill>
                <a:srgbClr val="BBD7F8">
                  <a:lumMod val="25000"/>
                </a:srgbClr>
              </a:solidFill>
              <a:ln w="25350">
                <a:solidFill>
                  <a:srgbClr val="BBD7F8">
                    <a:lumMod val="25000"/>
                  </a:srgbClr>
                </a:solidFill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8"/>
            <c:invertIfNegative val="0"/>
            <c:bubble3D val="0"/>
            <c:spPr>
              <a:solidFill>
                <a:srgbClr val="BBD7F8">
                  <a:lumMod val="25000"/>
                </a:srgbClr>
              </a:solidFill>
              <a:ln w="25350">
                <a:solidFill>
                  <a:srgbClr val="BBD7F8">
                    <a:lumMod val="25000"/>
                  </a:srgbClr>
                </a:solidFill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9"/>
            <c:invertIfNegative val="0"/>
            <c:bubble3D val="0"/>
            <c:spPr>
              <a:solidFill>
                <a:srgbClr val="BBD7F8">
                  <a:lumMod val="25000"/>
                </a:srgbClr>
              </a:solidFill>
              <a:ln w="25350">
                <a:solidFill>
                  <a:srgbClr val="BBD7F8">
                    <a:lumMod val="25000"/>
                  </a:srgbClr>
                </a:solidFill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10"/>
            <c:invertIfNegative val="0"/>
            <c:bubble3D val="0"/>
            <c:spPr>
              <a:solidFill>
                <a:srgbClr val="BBD7F8">
                  <a:lumMod val="25000"/>
                </a:srgbClr>
              </a:solidFill>
              <a:ln w="25350">
                <a:solidFill>
                  <a:srgbClr val="BBD7F8">
                    <a:lumMod val="25000"/>
                  </a:srgbClr>
                </a:solidFill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11"/>
            <c:invertIfNegative val="0"/>
            <c:bubble3D val="0"/>
            <c:spPr>
              <a:solidFill>
                <a:srgbClr val="BBD7F8">
                  <a:lumMod val="25000"/>
                </a:srgbClr>
              </a:solidFill>
              <a:ln w="25350">
                <a:solidFill>
                  <a:srgbClr val="BBD7F8">
                    <a:lumMod val="25000"/>
                  </a:srgbClr>
                </a:solidFill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12"/>
            <c:invertIfNegative val="0"/>
            <c:bubble3D val="0"/>
            <c:spPr>
              <a:solidFill>
                <a:srgbClr val="BBD7F8">
                  <a:lumMod val="25000"/>
                </a:srgbClr>
              </a:solidFill>
              <a:ln w="25350">
                <a:solidFill>
                  <a:srgbClr val="BBD7F8">
                    <a:lumMod val="25000"/>
                  </a:srgbClr>
                </a:solidFill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13"/>
            <c:invertIfNegative val="0"/>
            <c:bubble3D val="0"/>
            <c:spPr>
              <a:solidFill>
                <a:srgbClr val="BBD7F8">
                  <a:lumMod val="25000"/>
                </a:srgbClr>
              </a:solidFill>
              <a:ln w="25350">
                <a:solidFill>
                  <a:srgbClr val="BBD7F8">
                    <a:lumMod val="25000"/>
                  </a:srgbClr>
                </a:solidFill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14"/>
            <c:invertIfNegative val="0"/>
            <c:bubble3D val="0"/>
            <c:spPr>
              <a:solidFill>
                <a:srgbClr val="BBD7F8">
                  <a:lumMod val="25000"/>
                </a:srgbClr>
              </a:solidFill>
              <a:ln w="25350">
                <a:solidFill>
                  <a:srgbClr val="BBD7F8">
                    <a:lumMod val="25000"/>
                  </a:srgbClr>
                </a:solidFill>
              </a:ln>
              <a:effectLst>
                <a:outerShdw dist="35921" dir="2700000" algn="br">
                  <a:srgbClr val="000000"/>
                </a:outerShdw>
              </a:effectLst>
            </c:spPr>
          </c:dPt>
          <c:cat>
            <c:numRef>
              <c:f>Sheet1!$A$2:$A$16</c:f>
              <c:numCache>
                <c:formatCode>General</c:formatCode>
                <c:ptCount val="1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</c:numCache>
            </c:num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87</c:v>
                </c:pt>
                <c:pt idx="1">
                  <c:v>123</c:v>
                </c:pt>
                <c:pt idx="2">
                  <c:v>115</c:v>
                </c:pt>
                <c:pt idx="3">
                  <c:v>120</c:v>
                </c:pt>
                <c:pt idx="4">
                  <c:v>119</c:v>
                </c:pt>
                <c:pt idx="5">
                  <c:v>101</c:v>
                </c:pt>
                <c:pt idx="6">
                  <c:v>76</c:v>
                </c:pt>
                <c:pt idx="7">
                  <c:v>79</c:v>
                </c:pt>
                <c:pt idx="8">
                  <c:v>73</c:v>
                </c:pt>
                <c:pt idx="9">
                  <c:v>78</c:v>
                </c:pt>
                <c:pt idx="10">
                  <c:v>81</c:v>
                </c:pt>
                <c:pt idx="11">
                  <c:v>63</c:v>
                </c:pt>
                <c:pt idx="12">
                  <c:v>72</c:v>
                </c:pt>
                <c:pt idx="13">
                  <c:v>66</c:v>
                </c:pt>
                <c:pt idx="14">
                  <c:v>65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gapDepth val="0"/>
        <c:shape val="box"/>
        <c:axId val="80384000"/>
        <c:axId val="80385536"/>
        <c:axId val="0"/>
      </c:bar3DChart>
      <c:catAx>
        <c:axId val="80384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69">
            <a:solidFill>
              <a:srgbClr val="808080"/>
            </a:solidFill>
            <a:prstDash val="solid"/>
          </a:ln>
        </c:spPr>
        <c:crossAx val="80385536"/>
        <c:crosses val="autoZero"/>
        <c:auto val="1"/>
        <c:lblAlgn val="ctr"/>
        <c:lblOffset val="100"/>
        <c:noMultiLvlLbl val="0"/>
      </c:catAx>
      <c:valAx>
        <c:axId val="8038553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69">
            <a:solidFill>
              <a:srgbClr val="808080"/>
            </a:solidFill>
            <a:prstDash val="solid"/>
          </a:ln>
        </c:spPr>
        <c:crossAx val="80384000"/>
        <c:crosses val="autoZero"/>
        <c:crossBetween val="between"/>
      </c:valAx>
      <c:spPr>
        <a:noFill/>
        <a:ln w="25382">
          <a:noFill/>
        </a:ln>
      </c:spPr>
    </c:plotArea>
    <c:plotVisOnly val="1"/>
    <c:dispBlanksAs val="gap"/>
    <c:showDLblsOverMax val="0"/>
  </c:chart>
  <c:spPr>
    <a:noFill/>
    <a:ln w="3169">
      <a:noFill/>
      <a:prstDash val="solid"/>
    </a:ln>
  </c:spPr>
  <c:txPr>
    <a:bodyPr/>
    <a:lstStyle/>
    <a:p>
      <a:pPr>
        <a:defRPr sz="1797"/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bg2">
                <a:lumMod val="25000"/>
              </a:schemeClr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bg2">
                  <a:lumMod val="25000"/>
                </a:schemeClr>
              </a:solidFill>
            </c:spPr>
          </c:dPt>
          <c:dPt>
            <c:idx val="2"/>
            <c:invertIfNegative val="0"/>
            <c:bubble3D val="0"/>
            <c:spPr>
              <a:solidFill>
                <a:schemeClr val="bg2">
                  <a:lumMod val="75000"/>
                </a:schemeClr>
              </a:solidFill>
            </c:spPr>
          </c:dPt>
          <c:dPt>
            <c:idx val="8"/>
            <c:invertIfNegative val="0"/>
            <c:bubble3D val="0"/>
            <c:spPr>
              <a:solidFill>
                <a:schemeClr val="bg2">
                  <a:lumMod val="25000"/>
                </a:schemeClr>
              </a:solidFill>
            </c:spPr>
          </c:dPt>
          <c:dPt>
            <c:idx val="11"/>
            <c:invertIfNegative val="0"/>
            <c:bubble3D val="0"/>
            <c:spPr>
              <a:solidFill>
                <a:schemeClr val="bg2">
                  <a:lumMod val="75000"/>
                </a:schemeClr>
              </a:solidFill>
            </c:spPr>
          </c:dPt>
          <c:dPt>
            <c:idx val="12"/>
            <c:invertIfNegative val="0"/>
            <c:bubble3D val="0"/>
            <c:spPr>
              <a:solidFill>
                <a:schemeClr val="bg2">
                  <a:lumMod val="25000"/>
                </a:schemeClr>
              </a:solidFill>
              <a:ln>
                <a:solidFill>
                  <a:schemeClr val="accent1"/>
                </a:solidFill>
              </a:ln>
            </c:spPr>
          </c:dPt>
          <c:dPt>
            <c:idx val="15"/>
            <c:invertIfNegative val="0"/>
            <c:bubble3D val="0"/>
            <c:spPr>
              <a:solidFill>
                <a:schemeClr val="bg2">
                  <a:lumMod val="75000"/>
                </a:schemeClr>
              </a:solidFill>
            </c:spPr>
          </c:dPt>
          <c:dPt>
            <c:idx val="22"/>
            <c:invertIfNegative val="0"/>
            <c:bubble3D val="0"/>
            <c:spPr>
              <a:solidFill>
                <a:schemeClr val="bg2">
                  <a:lumMod val="75000"/>
                </a:schemeClr>
              </a:solidFill>
            </c:spPr>
          </c:dPt>
          <c:dPt>
            <c:idx val="23"/>
            <c:invertIfNegative val="0"/>
            <c:bubble3D val="0"/>
            <c:spPr>
              <a:solidFill>
                <a:schemeClr val="bg2">
                  <a:lumMod val="75000"/>
                </a:schemeClr>
              </a:solidFill>
            </c:spPr>
          </c:dPt>
          <c:dPt>
            <c:idx val="32"/>
            <c:invertIfNegative val="0"/>
            <c:bubble3D val="0"/>
            <c:spPr>
              <a:solidFill>
                <a:schemeClr val="bg2">
                  <a:lumMod val="75000"/>
                </a:schemeClr>
              </a:solidFill>
            </c:spPr>
          </c:dPt>
          <c:dPt>
            <c:idx val="43"/>
            <c:invertIfNegative val="0"/>
            <c:bubble3D val="0"/>
            <c:spPr>
              <a:solidFill>
                <a:schemeClr val="bg2">
                  <a:lumMod val="75000"/>
                </a:schemeClr>
              </a:solidFill>
            </c:spPr>
          </c:dPt>
          <c:dPt>
            <c:idx val="49"/>
            <c:invertIfNegative val="0"/>
            <c:bubble3D val="0"/>
            <c:spPr>
              <a:solidFill>
                <a:schemeClr val="bg2">
                  <a:lumMod val="75000"/>
                </a:schemeClr>
              </a:solidFill>
            </c:spPr>
          </c:dPt>
          <c:cat>
            <c:numRef>
              <c:f>Sheet1!$A$2:$A$57</c:f>
              <c:numCache>
                <c:formatCode>General</c:formatCode>
                <c:ptCount val="56"/>
                <c:pt idx="0">
                  <c:v>1958</c:v>
                </c:pt>
                <c:pt idx="2">
                  <c:v>1960</c:v>
                </c:pt>
                <c:pt idx="4">
                  <c:v>1962</c:v>
                </c:pt>
                <c:pt idx="6">
                  <c:v>1964</c:v>
                </c:pt>
                <c:pt idx="8">
                  <c:v>1966</c:v>
                </c:pt>
                <c:pt idx="10">
                  <c:v>1968</c:v>
                </c:pt>
                <c:pt idx="12">
                  <c:v>1970</c:v>
                </c:pt>
                <c:pt idx="14">
                  <c:v>1972</c:v>
                </c:pt>
                <c:pt idx="16">
                  <c:v>1974</c:v>
                </c:pt>
                <c:pt idx="18">
                  <c:v>1976</c:v>
                </c:pt>
                <c:pt idx="20">
                  <c:v>1978</c:v>
                </c:pt>
                <c:pt idx="22">
                  <c:v>1980</c:v>
                </c:pt>
                <c:pt idx="24">
                  <c:v>1982</c:v>
                </c:pt>
                <c:pt idx="26">
                  <c:v>1984</c:v>
                </c:pt>
                <c:pt idx="28">
                  <c:v>1986</c:v>
                </c:pt>
                <c:pt idx="30">
                  <c:v>1988</c:v>
                </c:pt>
                <c:pt idx="32">
                  <c:v>1990</c:v>
                </c:pt>
                <c:pt idx="34">
                  <c:v>1992</c:v>
                </c:pt>
                <c:pt idx="36">
                  <c:v>1994</c:v>
                </c:pt>
                <c:pt idx="38">
                  <c:v>1996</c:v>
                </c:pt>
                <c:pt idx="40">
                  <c:v>1998</c:v>
                </c:pt>
                <c:pt idx="42">
                  <c:v>2000</c:v>
                </c:pt>
                <c:pt idx="44">
                  <c:v>2002</c:v>
                </c:pt>
                <c:pt idx="46">
                  <c:v>2004</c:v>
                </c:pt>
                <c:pt idx="48">
                  <c:v>2006</c:v>
                </c:pt>
                <c:pt idx="50">
                  <c:v>2008</c:v>
                </c:pt>
                <c:pt idx="52">
                  <c:v>2010</c:v>
                </c:pt>
                <c:pt idx="54">
                  <c:v>2012</c:v>
                </c:pt>
              </c:numCache>
            </c:numRef>
          </c:cat>
          <c:val>
            <c:numRef>
              <c:f>Sheet1!$B$2:$B$57</c:f>
              <c:numCache>
                <c:formatCode>0%</c:formatCode>
                <c:ptCount val="56"/>
                <c:pt idx="0">
                  <c:v>0.27</c:v>
                </c:pt>
                <c:pt idx="1">
                  <c:v>0.32</c:v>
                </c:pt>
                <c:pt idx="2">
                  <c:v>0.49</c:v>
                </c:pt>
                <c:pt idx="3">
                  <c:v>0.35</c:v>
                </c:pt>
                <c:pt idx="4">
                  <c:v>0.31</c:v>
                </c:pt>
                <c:pt idx="5">
                  <c:v>0.37</c:v>
                </c:pt>
                <c:pt idx="6">
                  <c:v>0.35</c:v>
                </c:pt>
                <c:pt idx="7">
                  <c:v>0.28000000000000003</c:v>
                </c:pt>
                <c:pt idx="8">
                  <c:v>0.28000000000000003</c:v>
                </c:pt>
                <c:pt idx="9">
                  <c:v>0.22</c:v>
                </c:pt>
                <c:pt idx="10">
                  <c:v>0.25</c:v>
                </c:pt>
                <c:pt idx="11">
                  <c:v>0.24</c:v>
                </c:pt>
                <c:pt idx="12">
                  <c:v>0.31</c:v>
                </c:pt>
                <c:pt idx="13">
                  <c:v>0.315</c:v>
                </c:pt>
                <c:pt idx="14">
                  <c:v>0.23</c:v>
                </c:pt>
                <c:pt idx="15">
                  <c:v>0.33</c:v>
                </c:pt>
                <c:pt idx="16">
                  <c:v>0.62</c:v>
                </c:pt>
                <c:pt idx="17">
                  <c:v>0.61</c:v>
                </c:pt>
                <c:pt idx="18">
                  <c:v>0.42</c:v>
                </c:pt>
                <c:pt idx="19">
                  <c:v>0.38</c:v>
                </c:pt>
                <c:pt idx="20">
                  <c:v>0.4</c:v>
                </c:pt>
                <c:pt idx="21">
                  <c:v>0.33</c:v>
                </c:pt>
                <c:pt idx="22">
                  <c:v>0.5</c:v>
                </c:pt>
                <c:pt idx="23">
                  <c:v>0.28999999999999998</c:v>
                </c:pt>
                <c:pt idx="24">
                  <c:v>0.34</c:v>
                </c:pt>
                <c:pt idx="25">
                  <c:v>0.36</c:v>
                </c:pt>
                <c:pt idx="26">
                  <c:v>0.45</c:v>
                </c:pt>
                <c:pt idx="27">
                  <c:v>0.78</c:v>
                </c:pt>
                <c:pt idx="28">
                  <c:v>0.73</c:v>
                </c:pt>
                <c:pt idx="29">
                  <c:v>0.54</c:v>
                </c:pt>
                <c:pt idx="30">
                  <c:v>0.33</c:v>
                </c:pt>
                <c:pt idx="31">
                  <c:v>0.28999999999999998</c:v>
                </c:pt>
                <c:pt idx="32">
                  <c:v>0.3</c:v>
                </c:pt>
                <c:pt idx="33">
                  <c:v>0.2</c:v>
                </c:pt>
                <c:pt idx="34">
                  <c:v>0.35</c:v>
                </c:pt>
                <c:pt idx="35">
                  <c:v>0.16</c:v>
                </c:pt>
                <c:pt idx="36">
                  <c:v>0.34</c:v>
                </c:pt>
                <c:pt idx="37">
                  <c:v>0.26</c:v>
                </c:pt>
                <c:pt idx="38">
                  <c:v>0.25</c:v>
                </c:pt>
                <c:pt idx="39">
                  <c:v>0.23</c:v>
                </c:pt>
                <c:pt idx="40">
                  <c:v>0.24</c:v>
                </c:pt>
                <c:pt idx="41">
                  <c:v>0.23200000000000001</c:v>
                </c:pt>
                <c:pt idx="42">
                  <c:v>0.42</c:v>
                </c:pt>
                <c:pt idx="43">
                  <c:v>0.49</c:v>
                </c:pt>
                <c:pt idx="44">
                  <c:v>0.69</c:v>
                </c:pt>
                <c:pt idx="45">
                  <c:v>0.56999999999999995</c:v>
                </c:pt>
                <c:pt idx="46">
                  <c:v>0.56499999999999995</c:v>
                </c:pt>
                <c:pt idx="47">
                  <c:v>0.35</c:v>
                </c:pt>
                <c:pt idx="48">
                  <c:v>0.12</c:v>
                </c:pt>
                <c:pt idx="49">
                  <c:v>0.13</c:v>
                </c:pt>
                <c:pt idx="50">
                  <c:v>0.09</c:v>
                </c:pt>
                <c:pt idx="51">
                  <c:v>0.16</c:v>
                </c:pt>
                <c:pt idx="52">
                  <c:v>0.14000000000000001</c:v>
                </c:pt>
                <c:pt idx="53">
                  <c:v>0.22</c:v>
                </c:pt>
                <c:pt idx="54">
                  <c:v>0.28999999999999998</c:v>
                </c:pt>
                <c:pt idx="55">
                  <c:v>0.16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100"/>
        <c:axId val="93308416"/>
        <c:axId val="93309952"/>
      </c:barChart>
      <c:catAx>
        <c:axId val="93308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6350"/>
        </c:spPr>
        <c:txPr>
          <a:bodyPr rot="-5400000" vert="horz" anchor="ctr" anchorCtr="1"/>
          <a:lstStyle/>
          <a:p>
            <a:pPr>
              <a:defRPr/>
            </a:pPr>
            <a:endParaRPr lang="en-US"/>
          </a:p>
        </c:txPr>
        <c:crossAx val="93309952"/>
        <c:crosses val="autoZero"/>
        <c:auto val="1"/>
        <c:lblAlgn val="ctr"/>
        <c:lblOffset val="100"/>
        <c:noMultiLvlLbl val="0"/>
      </c:catAx>
      <c:valAx>
        <c:axId val="93309952"/>
        <c:scaling>
          <c:orientation val="minMax"/>
          <c:max val="0.8"/>
        </c:scaling>
        <c:delete val="0"/>
        <c:axPos val="l"/>
        <c:majorGridlines/>
        <c:numFmt formatCode="0%" sourceLinked="1"/>
        <c:majorTickMark val="none"/>
        <c:minorTickMark val="none"/>
        <c:tickLblPos val="nextTo"/>
        <c:crossAx val="9330841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Insurers</c:v>
                </c:pt>
              </c:strCache>
            </c:strRef>
          </c:tx>
          <c:spPr>
            <a:solidFill>
              <a:schemeClr val="bg2">
                <a:lumMod val="25000"/>
              </a:schemeClr>
            </a:solidFill>
          </c:spPr>
          <c:invertIfNegative val="0"/>
          <c:cat>
            <c:strRef>
              <c:f>Sheet1!$A$2:$A$15</c:f>
              <c:strCache>
                <c:ptCount val="14"/>
                <c:pt idx="0">
                  <c:v>Denmark</c:v>
                </c:pt>
                <c:pt idx="1">
                  <c:v>France</c:v>
                </c:pt>
                <c:pt idx="2">
                  <c:v>Germany</c:v>
                </c:pt>
                <c:pt idx="3">
                  <c:v>Ireland</c:v>
                </c:pt>
                <c:pt idx="4">
                  <c:v>Italy</c:v>
                </c:pt>
                <c:pt idx="5">
                  <c:v>Netherlands</c:v>
                </c:pt>
                <c:pt idx="6">
                  <c:v>Spain</c:v>
                </c:pt>
                <c:pt idx="7">
                  <c:v>Sweden</c:v>
                </c:pt>
                <c:pt idx="8">
                  <c:v>Switzerland</c:v>
                </c:pt>
                <c:pt idx="9">
                  <c:v>UK</c:v>
                </c:pt>
                <c:pt idx="10">
                  <c:v>Canada</c:v>
                </c:pt>
                <c:pt idx="11">
                  <c:v>USA</c:v>
                </c:pt>
                <c:pt idx="12">
                  <c:v>South Korea</c:v>
                </c:pt>
                <c:pt idx="13">
                  <c:v>South Africa</c:v>
                </c:pt>
              </c:strCache>
            </c:strRef>
          </c:cat>
          <c:val>
            <c:numRef>
              <c:f>Sheet1!$B$2:$B$15</c:f>
              <c:numCache>
                <c:formatCode>0%</c:formatCode>
                <c:ptCount val="14"/>
                <c:pt idx="0">
                  <c:v>0.68</c:v>
                </c:pt>
                <c:pt idx="1">
                  <c:v>0.13</c:v>
                </c:pt>
                <c:pt idx="2">
                  <c:v>0.23</c:v>
                </c:pt>
                <c:pt idx="3">
                  <c:v>0.62</c:v>
                </c:pt>
                <c:pt idx="4">
                  <c:v>0.52</c:v>
                </c:pt>
                <c:pt idx="5">
                  <c:v>0.16</c:v>
                </c:pt>
                <c:pt idx="6">
                  <c:v>0.1</c:v>
                </c:pt>
                <c:pt idx="7">
                  <c:v>0.18</c:v>
                </c:pt>
                <c:pt idx="8">
                  <c:v>0.2</c:v>
                </c:pt>
                <c:pt idx="9">
                  <c:v>0.5</c:v>
                </c:pt>
                <c:pt idx="10">
                  <c:v>1</c:v>
                </c:pt>
                <c:pt idx="11">
                  <c:v>0.9</c:v>
                </c:pt>
                <c:pt idx="12">
                  <c:v>0.83</c:v>
                </c:pt>
                <c:pt idx="13">
                  <c:v>0.43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Banks</c:v>
                </c:pt>
              </c:strCache>
            </c:strRef>
          </c:tx>
          <c:spPr>
            <a:solidFill>
              <a:srgbClr val="5896C8"/>
            </a:solidFill>
          </c:spPr>
          <c:invertIfNegative val="0"/>
          <c:cat>
            <c:strRef>
              <c:f>Sheet1!$A$2:$A$15</c:f>
              <c:strCache>
                <c:ptCount val="14"/>
                <c:pt idx="0">
                  <c:v>Denmark</c:v>
                </c:pt>
                <c:pt idx="1">
                  <c:v>France</c:v>
                </c:pt>
                <c:pt idx="2">
                  <c:v>Germany</c:v>
                </c:pt>
                <c:pt idx="3">
                  <c:v>Ireland</c:v>
                </c:pt>
                <c:pt idx="4">
                  <c:v>Italy</c:v>
                </c:pt>
                <c:pt idx="5">
                  <c:v>Netherlands</c:v>
                </c:pt>
                <c:pt idx="6">
                  <c:v>Spain</c:v>
                </c:pt>
                <c:pt idx="7">
                  <c:v>Sweden</c:v>
                </c:pt>
                <c:pt idx="8">
                  <c:v>Switzerland</c:v>
                </c:pt>
                <c:pt idx="9">
                  <c:v>UK</c:v>
                </c:pt>
                <c:pt idx="10">
                  <c:v>Canada</c:v>
                </c:pt>
                <c:pt idx="11">
                  <c:v>USA</c:v>
                </c:pt>
                <c:pt idx="12">
                  <c:v>South Korea</c:v>
                </c:pt>
                <c:pt idx="13">
                  <c:v>South Africa</c:v>
                </c:pt>
              </c:strCache>
            </c:strRef>
          </c:cat>
          <c:val>
            <c:numRef>
              <c:f>Sheet1!$C$2:$C$15</c:f>
              <c:numCache>
                <c:formatCode>0%</c:formatCode>
                <c:ptCount val="14"/>
                <c:pt idx="0">
                  <c:v>0.32</c:v>
                </c:pt>
                <c:pt idx="1">
                  <c:v>0.87</c:v>
                </c:pt>
                <c:pt idx="2">
                  <c:v>0.77</c:v>
                </c:pt>
                <c:pt idx="3">
                  <c:v>0.38</c:v>
                </c:pt>
                <c:pt idx="4">
                  <c:v>0.48</c:v>
                </c:pt>
                <c:pt idx="5">
                  <c:v>0.84</c:v>
                </c:pt>
                <c:pt idx="6">
                  <c:v>0.9</c:v>
                </c:pt>
                <c:pt idx="7">
                  <c:v>0.82</c:v>
                </c:pt>
                <c:pt idx="8">
                  <c:v>0.8</c:v>
                </c:pt>
                <c:pt idx="9">
                  <c:v>0.5</c:v>
                </c:pt>
                <c:pt idx="10">
                  <c:v>0</c:v>
                </c:pt>
                <c:pt idx="11">
                  <c:v>0.1</c:v>
                </c:pt>
                <c:pt idx="12">
                  <c:v>0.17</c:v>
                </c:pt>
                <c:pt idx="13">
                  <c:v>0.56999999999999995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100"/>
        <c:axId val="94966912"/>
        <c:axId val="94968448"/>
      </c:barChart>
      <c:catAx>
        <c:axId val="94966912"/>
        <c:scaling>
          <c:orientation val="minMax"/>
        </c:scaling>
        <c:delete val="0"/>
        <c:axPos val="b"/>
        <c:majorTickMark val="none"/>
        <c:minorTickMark val="none"/>
        <c:tickLblPos val="nextTo"/>
        <c:crossAx val="94968448"/>
        <c:crosses val="autoZero"/>
        <c:auto val="1"/>
        <c:lblAlgn val="ctr"/>
        <c:lblOffset val="100"/>
        <c:noMultiLvlLbl val="0"/>
      </c:catAx>
      <c:valAx>
        <c:axId val="94968448"/>
        <c:scaling>
          <c:orientation val="minMax"/>
          <c:max val="1"/>
        </c:scaling>
        <c:delete val="0"/>
        <c:axPos val="l"/>
        <c:majorGridlines/>
        <c:numFmt formatCode="0%" sourceLinked="1"/>
        <c:majorTickMark val="none"/>
        <c:minorTickMark val="none"/>
        <c:tickLblPos val="nextTo"/>
        <c:crossAx val="9496691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pitchFamily="34" charset="0"/>
              </a:defRPr>
            </a:lvl1pPr>
          </a:lstStyle>
          <a:p>
            <a:pPr>
              <a:defRPr/>
            </a:pPr>
            <a:fld id="{8F7E6C6D-5071-4A04-9F7F-4801E926DCA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43569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62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70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70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70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fld id="{A6EF0CFB-58C0-4452-B8F8-83B077E9694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89792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95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b="1" dirty="0" smtClean="0">
                <a:latin typeface="Times New Roman" pitchFamily="18" charset="0"/>
                <a:ea typeface="ＭＳ Ｐゴシック" pitchFamily="34" charset="-128"/>
              </a:rPr>
              <a:t>YOUR PRESENATION MUST INCLUDE THIS SLIDE!!</a:t>
            </a:r>
          </a:p>
        </p:txBody>
      </p:sp>
      <p:sp>
        <p:nvSpPr>
          <p:cNvPr id="1095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2F69B13B-B4B1-4D26-BA21-551F7ECA5F31}" type="slidenum">
              <a:rPr lang="en-US" sz="1200" b="0" smtClean="0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11</a:t>
            </a:fld>
            <a:endParaRPr lang="en-US" sz="1200" b="0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b="1" dirty="0" smtClean="0">
                <a:latin typeface="Times New Roman" pitchFamily="18" charset="0"/>
                <a:ea typeface="ＭＳ Ｐゴシック" pitchFamily="34" charset="-128"/>
              </a:rPr>
              <a:t>YOU MUST FOLLOW FORMAT FOR CONSISTENCY!!</a:t>
            </a:r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177D045A-2660-4896-B7A7-79A6085275C7}" type="slidenum">
              <a:rPr lang="en-US" sz="1200" b="0" smtClean="0">
                <a:latin typeface="Times New Roman" pitchFamily="18" charset="0"/>
              </a:rPr>
              <a:pPr eaLnBrk="1" hangingPunct="1"/>
              <a:t>14</a:t>
            </a:fld>
            <a:endParaRPr lang="en-US" sz="1200" b="0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b="1" dirty="0" smtClean="0">
                <a:latin typeface="Times New Roman" pitchFamily="18" charset="0"/>
                <a:ea typeface="ＭＳ Ｐゴシック" pitchFamily="34" charset="-128"/>
              </a:rPr>
              <a:t>YOU MUST FOLLOW FORMAT FOR CONSISTENCY!!</a:t>
            </a:r>
          </a:p>
        </p:txBody>
      </p:sp>
      <p:sp>
        <p:nvSpPr>
          <p:cNvPr id="1013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B3018EED-44A6-4810-B7D3-D79B9A310ED0}" type="slidenum">
              <a:rPr lang="en-US" sz="1200" b="0" smtClean="0">
                <a:latin typeface="Times New Roman" pitchFamily="18" charset="0"/>
              </a:rPr>
              <a:pPr eaLnBrk="1" hangingPunct="1"/>
              <a:t>16</a:t>
            </a:fld>
            <a:endParaRPr lang="en-US" sz="1200" b="0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b="1" dirty="0" smtClean="0">
                <a:latin typeface="Times New Roman" pitchFamily="18" charset="0"/>
                <a:ea typeface="ＭＳ Ｐゴシック" pitchFamily="34" charset="-128"/>
              </a:rPr>
              <a:t>YOU MUST FOLLOW FORMAT FOR CONSISTENCY!!</a:t>
            </a:r>
          </a:p>
        </p:txBody>
      </p:sp>
      <p:sp>
        <p:nvSpPr>
          <p:cNvPr id="1034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1D23481C-3E04-4D58-9352-0336F8779983}" type="slidenum">
              <a:rPr lang="en-US" sz="1200" b="0" smtClean="0">
                <a:latin typeface="Times New Roman" pitchFamily="18" charset="0"/>
              </a:rPr>
              <a:pPr eaLnBrk="1" hangingPunct="1"/>
              <a:t>19</a:t>
            </a:fld>
            <a:endParaRPr lang="en-US" sz="1200" b="0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44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b="1" dirty="0" smtClean="0">
                <a:latin typeface="Times New Roman" pitchFamily="18" charset="0"/>
                <a:ea typeface="ＭＳ Ｐゴシック" pitchFamily="34" charset="-128"/>
              </a:rPr>
              <a:t>YOU MUST FOLLOW FORMAT FOR CONSISTENCY!!</a:t>
            </a:r>
          </a:p>
        </p:txBody>
      </p:sp>
      <p:sp>
        <p:nvSpPr>
          <p:cNvPr id="1044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6F941CBE-2DC6-42CF-B9BE-249496DF8C99}" type="slidenum">
              <a:rPr lang="en-US" sz="1200" b="0" smtClean="0">
                <a:latin typeface="Times New Roman" pitchFamily="18" charset="0"/>
              </a:rPr>
              <a:pPr eaLnBrk="1" hangingPunct="1"/>
              <a:t>21</a:t>
            </a:fld>
            <a:endParaRPr lang="en-US" sz="1200" b="0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54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b="1" dirty="0" smtClean="0">
                <a:latin typeface="Times New Roman" pitchFamily="18" charset="0"/>
                <a:ea typeface="ＭＳ Ｐゴシック" pitchFamily="34" charset="-128"/>
              </a:rPr>
              <a:t>YOU MUST FOLLOW FORMAT FOR CONSISTENCY!!</a:t>
            </a:r>
          </a:p>
        </p:txBody>
      </p:sp>
      <p:sp>
        <p:nvSpPr>
          <p:cNvPr id="1054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FD9820DA-5D9F-4F77-B4C9-1698C8ED0E28}" type="slidenum">
              <a:rPr lang="en-US" sz="1200" b="0" smtClean="0">
                <a:latin typeface="Times New Roman" pitchFamily="18" charset="0"/>
              </a:rPr>
              <a:pPr eaLnBrk="1" hangingPunct="1"/>
              <a:t>22</a:t>
            </a:fld>
            <a:endParaRPr lang="en-US" sz="1200" b="0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b="1" dirty="0" smtClean="0">
                <a:latin typeface="Times New Roman" pitchFamily="18" charset="0"/>
                <a:ea typeface="ＭＳ Ｐゴシック" pitchFamily="34" charset="-128"/>
              </a:rPr>
              <a:t>YOUR PRESENATION MUST INCLUDE THIS SLIDE!!</a:t>
            </a:r>
          </a:p>
        </p:txBody>
      </p:sp>
      <p:sp>
        <p:nvSpPr>
          <p:cNvPr id="1065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8DA16E83-1E00-450D-A22A-674F09DECCCA}" type="slidenum">
              <a:rPr lang="en-US" sz="1200" b="0" smtClean="0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24</a:t>
            </a:fld>
            <a:endParaRPr lang="en-US" sz="1200" b="0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85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b="1" dirty="0" smtClean="0">
                <a:latin typeface="Times New Roman" pitchFamily="18" charset="0"/>
                <a:ea typeface="ＭＳ Ｐゴシック" pitchFamily="34" charset="-128"/>
              </a:rPr>
              <a:t>YOU MUST FOLLOW FORMAT FOR CONSISTENCY!!</a:t>
            </a:r>
          </a:p>
        </p:txBody>
      </p:sp>
      <p:sp>
        <p:nvSpPr>
          <p:cNvPr id="1085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DA6F40A9-DE57-4015-B280-C89FAD048FFB}" type="slidenum">
              <a:rPr lang="en-US" sz="1200" b="0" smtClean="0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27</a:t>
            </a:fld>
            <a:endParaRPr lang="en-US" sz="1200" b="0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95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b="1" dirty="0" smtClean="0">
                <a:latin typeface="Times New Roman" pitchFamily="18" charset="0"/>
                <a:ea typeface="ＭＳ Ｐゴシック" pitchFamily="34" charset="-128"/>
              </a:rPr>
              <a:t>YOUR PRESENATION MUST INCLUDE THIS SLIDE!!</a:t>
            </a:r>
          </a:p>
        </p:txBody>
      </p:sp>
      <p:sp>
        <p:nvSpPr>
          <p:cNvPr id="1095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2F69B13B-B4B1-4D26-BA21-551F7ECA5F31}" type="slidenum">
              <a:rPr lang="en-US" sz="1200" b="0" smtClean="0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28</a:t>
            </a:fld>
            <a:endParaRPr lang="en-US" sz="1200" b="0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199" y="1295400"/>
            <a:ext cx="8228013" cy="1927225"/>
          </a:xfrm>
        </p:spPr>
        <p:txBody>
          <a:bodyPr tIns="0" bIns="0"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199" y="3307976"/>
            <a:ext cx="8228013" cy="1066800"/>
          </a:xfrm>
        </p:spPr>
        <p:txBody>
          <a:bodyPr tIns="0" bIns="0"/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3D1683-1E15-4C8B-B464-D48CF54B992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34108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3A009C-147C-436D-BDBE-9036B2CE2FC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30382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381001"/>
            <a:ext cx="3509683" cy="2209800"/>
          </a:xfrm>
        </p:spPr>
        <p:txBody>
          <a:bodyPr anchor="b"/>
          <a:lstStyle>
            <a:lvl1pPr algn="l">
              <a:defRPr sz="4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0" y="273050"/>
            <a:ext cx="3657600" cy="585311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649071"/>
            <a:ext cx="3509683" cy="3388192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116AFB-3060-4C39-ADD5-816AD9BFFC5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1190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1425" y="381001"/>
            <a:ext cx="3635375" cy="2209800"/>
          </a:xfrm>
        </p:spPr>
        <p:txBody>
          <a:bodyPr anchor="b"/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51425" y="2649070"/>
            <a:ext cx="3635375" cy="350566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28600" y="1143000"/>
            <a:ext cx="4267200" cy="42672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 rtlCol="0">
            <a:norm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378737-611B-463C-B347-21C4CDC0ACA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03430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1425" y="381001"/>
            <a:ext cx="3635375" cy="2209800"/>
          </a:xfrm>
        </p:spPr>
        <p:txBody>
          <a:bodyPr anchor="b"/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51425" y="2649070"/>
            <a:ext cx="3635375" cy="350566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90600" y="2590800"/>
            <a:ext cx="3505200" cy="35052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 rtlCol="0">
            <a:norm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noProof="0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2479675" y="1260475"/>
            <a:ext cx="1254125" cy="1254125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 rtlCol="0"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noProof="0" dirty="0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269875" y="762000"/>
            <a:ext cx="2092325" cy="2092325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 rtlCol="0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noProof="0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8F002F-697A-4BF2-BFB0-B738419F78B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63649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568388"/>
            <a:ext cx="8228013" cy="34688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5211EC-A455-4ABE-A8DC-1F6FE65B4BE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04496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6600" y="274638"/>
            <a:ext cx="1524000" cy="5851525"/>
          </a:xfrm>
        </p:spPr>
        <p:txBody>
          <a:bodyPr vert="eaVert" anchor="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16859"/>
            <a:ext cx="6019800" cy="561564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C8C05F-DB20-47A0-9767-46A7B04ED8B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79918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F003C1-3692-4409-A195-15E99F6974B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19953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03CB84-9757-472D-B16C-7C2D0F23CCC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46204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8293100" y="5803900"/>
            <a:ext cx="366713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4400" dirty="0" smtClean="0">
                <a:solidFill>
                  <a:schemeClr val="accent1"/>
                </a:solidFill>
                <a:latin typeface="Wingdings" charset="0"/>
              </a:rPr>
              <a:t>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36694"/>
            <a:ext cx="6400800" cy="1362075"/>
          </a:xfrm>
        </p:spPr>
        <p:txBody>
          <a:bodyPr anchor="b"/>
          <a:lstStyle>
            <a:lvl1pPr algn="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399" y="3609695"/>
            <a:ext cx="5181601" cy="1500187"/>
          </a:xfrm>
        </p:spPr>
        <p:txBody>
          <a:bodyPr/>
          <a:lstStyle>
            <a:lvl1pPr marL="0" indent="0" algn="r">
              <a:spcBef>
                <a:spcPts val="300"/>
              </a:spcBef>
              <a:buNone/>
              <a:defRPr sz="1800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39000" y="6356350"/>
            <a:ext cx="14462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D3421329-33E8-4DAE-A359-BD74E9D9E33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49649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0664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4753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629899-FC31-45F9-8469-6ABC5BFAA99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08794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2232211"/>
            <a:ext cx="3767328" cy="762000"/>
          </a:xfrm>
        </p:spPr>
        <p:txBody>
          <a:bodyPr anchor="b">
            <a:no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0664" y="3160059"/>
            <a:ext cx="3767328" cy="289149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1578" y="2232211"/>
            <a:ext cx="3767328" cy="762000"/>
          </a:xfrm>
        </p:spPr>
        <p:txBody>
          <a:bodyPr anchor="b">
            <a:no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1578" y="3160059"/>
            <a:ext cx="3767328" cy="289149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D5807B-26D5-4600-9720-717C5D17EC2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00008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2784475"/>
            <a:ext cx="7656512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762000" y="4497070"/>
            <a:ext cx="7656512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FE032D-6B12-44F9-9389-238BAD31A2C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44776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6008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36008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740664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6666E5-9DF4-4563-867E-75E365AFB42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5384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6008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36008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739775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739775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42FCAC-4CF3-4417-915C-209C4D52058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02757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D5CC83-5F56-4A03-9546-C5CE48C09DF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36398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4448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39775" y="2770188"/>
            <a:ext cx="7662863" cy="326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89613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356350"/>
            <a:ext cx="533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100">
                <a:solidFill>
                  <a:srgbClr val="7F7F7F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7CE944B4-DC4E-44B3-B882-D87E6452CCD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31" name="Picture 7" descr="RP_seal-logo"/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5791200"/>
            <a:ext cx="912813" cy="91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313" r:id="rId1"/>
    <p:sldLayoutId id="2147484305" r:id="rId2"/>
    <p:sldLayoutId id="2147484314" r:id="rId3"/>
    <p:sldLayoutId id="2147484306" r:id="rId4"/>
    <p:sldLayoutId id="2147484307" r:id="rId5"/>
    <p:sldLayoutId id="2147484308" r:id="rId6"/>
    <p:sldLayoutId id="2147484309" r:id="rId7"/>
    <p:sldLayoutId id="2147484310" r:id="rId8"/>
    <p:sldLayoutId id="2147484311" r:id="rId9"/>
    <p:sldLayoutId id="2147484315" r:id="rId10"/>
    <p:sldLayoutId id="2147484316" r:id="rId11"/>
    <p:sldLayoutId id="2147484317" r:id="rId12"/>
    <p:sldLayoutId id="2147484318" r:id="rId13"/>
    <p:sldLayoutId id="2147484312" r:id="rId14"/>
    <p:sldLayoutId id="2147484319" r:id="rId15"/>
    <p:sldLayoutId id="2147484320" r:id="rId1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600" kern="1200">
          <a:solidFill>
            <a:schemeClr val="bg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Calisto MT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Calisto MT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Calisto MT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Calisto MT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Calisto MT" charset="0"/>
          <a:ea typeface="ＭＳ Ｐゴシック" charset="-128"/>
          <a:cs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Calisto MT" charset="0"/>
          <a:ea typeface="ＭＳ Ｐゴシック" charset="-128"/>
          <a:cs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Calisto MT" charset="0"/>
          <a:ea typeface="ＭＳ Ｐゴシック" charset="-128"/>
          <a:cs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Calisto MT" charset="0"/>
          <a:ea typeface="ＭＳ Ｐゴシック" charset="-128"/>
          <a:cs typeface="ＭＳ Ｐゴシック" charset="-128"/>
        </a:defRPr>
      </a:lvl9pPr>
    </p:titleStyle>
    <p:bodyStyle>
      <a:lvl1pPr marL="457200" indent="-457200" algn="l" rtl="0" eaLnBrk="0" fontAlgn="base" hangingPunct="0">
        <a:spcBef>
          <a:spcPts val="2000"/>
        </a:spcBef>
        <a:spcAft>
          <a:spcPct val="0"/>
        </a:spcAft>
        <a:buClr>
          <a:srgbClr val="405B03"/>
        </a:buClr>
        <a:buSzPct val="90000"/>
        <a:buFont typeface="Calisto MT" pitchFamily="18" charset="0"/>
        <a:buAutoNum type="arabicPeriod"/>
        <a:defRPr sz="2200" kern="1200">
          <a:solidFill>
            <a:srgbClr val="595959"/>
          </a:solidFill>
          <a:latin typeface="Century Gothic"/>
          <a:ea typeface="ＭＳ Ｐゴシック" charset="-128"/>
          <a:cs typeface="Century Gothic"/>
        </a:defRPr>
      </a:lvl1pPr>
      <a:lvl2pPr marL="806450" indent="-457200" algn="l" rtl="0" eaLnBrk="0" fontAlgn="base" hangingPunct="0">
        <a:spcBef>
          <a:spcPts val="600"/>
        </a:spcBef>
        <a:spcAft>
          <a:spcPct val="0"/>
        </a:spcAft>
        <a:buClr>
          <a:srgbClr val="405B03"/>
        </a:buClr>
        <a:buSzPct val="90000"/>
        <a:buFont typeface="Calisto MT" pitchFamily="18" charset="0"/>
        <a:buAutoNum type="arabicPeriod"/>
        <a:defRPr sz="2000" kern="1200">
          <a:solidFill>
            <a:srgbClr val="595959"/>
          </a:solidFill>
          <a:latin typeface="Century Gothic"/>
          <a:ea typeface="ＭＳ Ｐゴシック" charset="-128"/>
          <a:cs typeface="Century Gothic"/>
        </a:defRPr>
      </a:lvl2pPr>
      <a:lvl3pPr marL="1035050" indent="-349250" algn="l" rtl="0" eaLnBrk="0" fontAlgn="base" hangingPunct="0">
        <a:spcBef>
          <a:spcPts val="600"/>
        </a:spcBef>
        <a:spcAft>
          <a:spcPct val="0"/>
        </a:spcAft>
        <a:buClr>
          <a:srgbClr val="405B03"/>
        </a:buClr>
        <a:buSzPct val="90000"/>
        <a:buFont typeface="Calisto MT" pitchFamily="18" charset="0"/>
        <a:buAutoNum type="arabicPeriod"/>
        <a:defRPr kern="1200">
          <a:solidFill>
            <a:srgbClr val="595959"/>
          </a:solidFill>
          <a:latin typeface="Century Gothic"/>
          <a:ea typeface="ＭＳ Ｐゴシック" charset="-128"/>
          <a:cs typeface="Century Gothic"/>
        </a:defRPr>
      </a:lvl3pPr>
      <a:lvl4pPr marL="1377950" indent="-342900" algn="l" rtl="0" eaLnBrk="0" fontAlgn="base" hangingPunct="0">
        <a:spcBef>
          <a:spcPts val="600"/>
        </a:spcBef>
        <a:spcAft>
          <a:spcPct val="0"/>
        </a:spcAft>
        <a:buClr>
          <a:srgbClr val="405B03"/>
        </a:buClr>
        <a:buSzPct val="90000"/>
        <a:buFont typeface="Calisto MT" pitchFamily="18" charset="0"/>
        <a:buAutoNum type="arabicPeriod"/>
        <a:defRPr kern="1200">
          <a:solidFill>
            <a:srgbClr val="595959"/>
          </a:solidFill>
          <a:latin typeface="Century Gothic"/>
          <a:ea typeface="ＭＳ Ｐゴシック" charset="-128"/>
          <a:cs typeface="Century Gothic"/>
        </a:defRPr>
      </a:lvl4pPr>
      <a:lvl5pPr marL="1720850" indent="-349250" algn="l" rtl="0" eaLnBrk="0" fontAlgn="base" hangingPunct="0">
        <a:spcBef>
          <a:spcPts val="600"/>
        </a:spcBef>
        <a:spcAft>
          <a:spcPct val="0"/>
        </a:spcAft>
        <a:buClr>
          <a:srgbClr val="405B03"/>
        </a:buClr>
        <a:buSzPct val="90000"/>
        <a:buFont typeface="Calisto MT" pitchFamily="18" charset="0"/>
        <a:buAutoNum type="arabicPeriod"/>
        <a:defRPr kern="1200">
          <a:solidFill>
            <a:srgbClr val="595959"/>
          </a:solidFill>
          <a:latin typeface="Century Gothic"/>
          <a:ea typeface="ＭＳ Ｐゴシック" charset="-128"/>
          <a:cs typeface="Century Gothic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18" Type="http://schemas.openxmlformats.org/officeDocument/2006/relationships/image" Target="../media/image34.jpeg"/><Relationship Id="rId3" Type="http://schemas.openxmlformats.org/officeDocument/2006/relationships/image" Target="../media/image19.png"/><Relationship Id="rId21" Type="http://schemas.openxmlformats.org/officeDocument/2006/relationships/image" Target="../media/image37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17" Type="http://schemas.openxmlformats.org/officeDocument/2006/relationships/image" Target="../media/image33.jpeg"/><Relationship Id="rId25" Type="http://schemas.openxmlformats.org/officeDocument/2006/relationships/image" Target="../media/image41.png"/><Relationship Id="rId2" Type="http://schemas.openxmlformats.org/officeDocument/2006/relationships/image" Target="../media/image18.jpeg"/><Relationship Id="rId16" Type="http://schemas.openxmlformats.org/officeDocument/2006/relationships/image" Target="../media/image32.png"/><Relationship Id="rId20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24" Type="http://schemas.openxmlformats.org/officeDocument/2006/relationships/image" Target="../media/image40.png"/><Relationship Id="rId5" Type="http://schemas.openxmlformats.org/officeDocument/2006/relationships/image" Target="../media/image21.png"/><Relationship Id="rId15" Type="http://schemas.openxmlformats.org/officeDocument/2006/relationships/image" Target="../media/image31.jpeg"/><Relationship Id="rId23" Type="http://schemas.openxmlformats.org/officeDocument/2006/relationships/image" Target="../media/image39.jpeg"/><Relationship Id="rId10" Type="http://schemas.openxmlformats.org/officeDocument/2006/relationships/image" Target="../media/image26.png"/><Relationship Id="rId19" Type="http://schemas.openxmlformats.org/officeDocument/2006/relationships/image" Target="../media/image35.jpeg"/><Relationship Id="rId4" Type="http://schemas.openxmlformats.org/officeDocument/2006/relationships/image" Target="../media/image20.png"/><Relationship Id="rId9" Type="http://schemas.openxmlformats.org/officeDocument/2006/relationships/image" Target="../media/image25.png"/><Relationship Id="rId14" Type="http://schemas.openxmlformats.org/officeDocument/2006/relationships/image" Target="../media/image30.png"/><Relationship Id="rId22" Type="http://schemas.openxmlformats.org/officeDocument/2006/relationships/image" Target="../media/image38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40.png"/><Relationship Id="rId18" Type="http://schemas.openxmlformats.org/officeDocument/2006/relationships/image" Target="../media/image46.png"/><Relationship Id="rId3" Type="http://schemas.openxmlformats.org/officeDocument/2006/relationships/image" Target="../media/image42.png"/><Relationship Id="rId21" Type="http://schemas.openxmlformats.org/officeDocument/2006/relationships/image" Target="../media/image27.png"/><Relationship Id="rId7" Type="http://schemas.openxmlformats.org/officeDocument/2006/relationships/image" Target="../media/image22.png"/><Relationship Id="rId12" Type="http://schemas.openxmlformats.org/officeDocument/2006/relationships/image" Target="../media/image28.png"/><Relationship Id="rId17" Type="http://schemas.openxmlformats.org/officeDocument/2006/relationships/image" Target="../media/image45.png"/><Relationship Id="rId2" Type="http://schemas.openxmlformats.org/officeDocument/2006/relationships/image" Target="../media/image30.png"/><Relationship Id="rId16" Type="http://schemas.openxmlformats.org/officeDocument/2006/relationships/image" Target="../media/image44.png"/><Relationship Id="rId20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6.png"/><Relationship Id="rId5" Type="http://schemas.openxmlformats.org/officeDocument/2006/relationships/image" Target="../media/image43.png"/><Relationship Id="rId15" Type="http://schemas.openxmlformats.org/officeDocument/2006/relationships/image" Target="../media/image31.jpeg"/><Relationship Id="rId10" Type="http://schemas.openxmlformats.org/officeDocument/2006/relationships/image" Target="../media/image25.png"/><Relationship Id="rId19" Type="http://schemas.openxmlformats.org/officeDocument/2006/relationships/image" Target="../media/image47.png"/><Relationship Id="rId4" Type="http://schemas.openxmlformats.org/officeDocument/2006/relationships/image" Target="../media/image21.png"/><Relationship Id="rId9" Type="http://schemas.openxmlformats.org/officeDocument/2006/relationships/image" Target="../media/image24.png"/><Relationship Id="rId1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Surety 101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/>
              <a:t>Presented by: </a:t>
            </a:r>
          </a:p>
          <a:p>
            <a:r>
              <a:rPr lang="en-US" smtClean="0"/>
              <a:t>Matt Rosenberg </a:t>
            </a:r>
          </a:p>
          <a:p>
            <a:r>
              <a:rPr lang="en-US" smtClean="0"/>
              <a:t>Principal</a:t>
            </a:r>
          </a:p>
          <a:p>
            <a:r>
              <a:rPr lang="en-US" smtClean="0"/>
              <a:t>Rosenberg &amp; Parker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83302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 smtClean="0">
                <a:latin typeface="Arial" charset="0"/>
                <a:cs typeface="Arial" charset="0"/>
              </a:rPr>
              <a:t>Surety Net Combined Ratio</a:t>
            </a:r>
          </a:p>
        </p:txBody>
      </p:sp>
      <p:graphicFrame>
        <p:nvGraphicFramePr>
          <p:cNvPr id="6" name="Content Placeholder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3005376"/>
              </p:ext>
            </p:extLst>
          </p:nvPr>
        </p:nvGraphicFramePr>
        <p:xfrm>
          <a:off x="457200" y="2133600"/>
          <a:ext cx="7772400" cy="441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066800" y="6477000"/>
            <a:ext cx="5562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600" b="0" dirty="0">
                <a:cs typeface="Arial" charset="0"/>
              </a:rPr>
              <a:t>Source: The Surety&amp; Fidelity Association of America</a:t>
            </a:r>
          </a:p>
        </p:txBody>
      </p:sp>
    </p:spTree>
    <p:extLst>
      <p:ext uri="{BB962C8B-B14F-4D97-AF65-F5344CB8AC3E}">
        <p14:creationId xmlns:p14="http://schemas.microsoft.com/office/powerpoint/2010/main" val="637117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5" name="Title 1"/>
          <p:cNvSpPr>
            <a:spLocks noGrp="1"/>
          </p:cNvSpPr>
          <p:nvPr>
            <p:ph type="title" idx="4294967295"/>
          </p:nvPr>
        </p:nvSpPr>
        <p:spPr>
          <a:xfrm>
            <a:off x="152400" y="-76200"/>
            <a:ext cx="8763000" cy="1143000"/>
          </a:xfrm>
        </p:spPr>
        <p:txBody>
          <a:bodyPr/>
          <a:lstStyle/>
          <a:p>
            <a:r>
              <a:rPr lang="en-US" sz="3600" b="1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U.S. Surety Marketplace </a:t>
            </a:r>
            <a:br>
              <a:rPr lang="en-US" sz="3600" b="1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</a:br>
            <a:r>
              <a:rPr lang="en-US" sz="3600" b="1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2000 vs. 2014</a:t>
            </a:r>
            <a:endParaRPr lang="en-US" sz="3600" b="1" dirty="0" smtClean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" name="Group 2"/>
          <p:cNvGrpSpPr>
            <a:grpSpLocks/>
          </p:cNvGrpSpPr>
          <p:nvPr/>
        </p:nvGrpSpPr>
        <p:grpSpPr bwMode="auto">
          <a:xfrm>
            <a:off x="-2667003" y="1257835"/>
            <a:ext cx="10971956" cy="5524623"/>
            <a:chOff x="440" y="928"/>
            <a:chExt cx="5269" cy="3224"/>
          </a:xfrm>
        </p:grpSpPr>
        <p:sp>
          <p:nvSpPr>
            <p:cNvPr id="7" name="Rectangle 3"/>
            <p:cNvSpPr>
              <a:spLocks noChangeArrowheads="1"/>
            </p:cNvSpPr>
            <p:nvPr/>
          </p:nvSpPr>
          <p:spPr bwMode="auto">
            <a:xfrm>
              <a:off x="2183" y="1009"/>
              <a:ext cx="1660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225425" indent="-225425">
                <a:lnSpc>
                  <a:spcPct val="80000"/>
                </a:lnSpc>
                <a:spcBef>
                  <a:spcPct val="20000"/>
                </a:spcBef>
              </a:pPr>
              <a:r>
                <a:rPr lang="en-US" u="sng" dirty="0">
                  <a:solidFill>
                    <a:srgbClr val="323952"/>
                  </a:solidFill>
                  <a:latin typeface="Arial" pitchFamily="34" charset="0"/>
                  <a:cs typeface="Arial" pitchFamily="34" charset="0"/>
                </a:rPr>
                <a:t>Top 15 Sureties – </a:t>
              </a:r>
              <a:r>
                <a:rPr lang="en-US" u="sng" dirty="0" smtClean="0">
                  <a:solidFill>
                    <a:srgbClr val="323952"/>
                  </a:solidFill>
                  <a:latin typeface="Arial" pitchFamily="34" charset="0"/>
                  <a:cs typeface="Arial" pitchFamily="34" charset="0"/>
                </a:rPr>
                <a:t>2000</a:t>
              </a:r>
              <a:endParaRPr lang="en-US" u="sng" dirty="0">
                <a:solidFill>
                  <a:srgbClr val="323952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Rectangle 4"/>
            <p:cNvSpPr>
              <a:spLocks noChangeArrowheads="1"/>
            </p:cNvSpPr>
            <p:nvPr/>
          </p:nvSpPr>
          <p:spPr bwMode="auto">
            <a:xfrm>
              <a:off x="3916" y="1009"/>
              <a:ext cx="1765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284163" indent="-284163">
                <a:lnSpc>
                  <a:spcPct val="80000"/>
                </a:lnSpc>
                <a:spcBef>
                  <a:spcPct val="20000"/>
                </a:spcBef>
                <a:tabLst>
                  <a:tab pos="284163" algn="l"/>
                </a:tabLst>
              </a:pPr>
              <a:r>
                <a:rPr lang="en-US" u="sng" dirty="0">
                  <a:solidFill>
                    <a:srgbClr val="404040"/>
                  </a:solidFill>
                  <a:latin typeface="Arial" pitchFamily="34" charset="0"/>
                  <a:cs typeface="Arial" pitchFamily="34" charset="0"/>
                </a:rPr>
                <a:t>Top 15 Sureties – 2014</a:t>
              </a:r>
            </a:p>
          </p:txBody>
        </p:sp>
        <p:sp>
          <p:nvSpPr>
            <p:cNvPr id="10" name="Text Box 5"/>
            <p:cNvSpPr txBox="1">
              <a:spLocks noChangeArrowheads="1"/>
            </p:cNvSpPr>
            <p:nvPr/>
          </p:nvSpPr>
          <p:spPr bwMode="auto">
            <a:xfrm>
              <a:off x="451" y="1121"/>
              <a:ext cx="1757" cy="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marL="457200" indent="-4572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>
                <a:spcBef>
                  <a:spcPct val="25000"/>
                </a:spcBef>
              </a:pPr>
              <a:endParaRPr lang="en-US" sz="1400" dirty="0">
                <a:latin typeface="Century Gothic" pitchFamily="34" charset="0"/>
                <a:cs typeface="Arial" charset="0"/>
              </a:endParaRPr>
            </a:p>
            <a:p>
              <a:pPr>
                <a:spcBef>
                  <a:spcPct val="25000"/>
                </a:spcBef>
                <a:buFontTx/>
                <a:buChar char="•"/>
              </a:pPr>
              <a:endParaRPr lang="en-US" sz="1400" dirty="0">
                <a:latin typeface="Century Gothic" pitchFamily="34" charset="0"/>
                <a:cs typeface="Arial" charset="0"/>
              </a:endParaRPr>
            </a:p>
          </p:txBody>
        </p:sp>
        <p:sp>
          <p:nvSpPr>
            <p:cNvPr id="11" name="Text Box 6"/>
            <p:cNvSpPr txBox="1">
              <a:spLocks noChangeArrowheads="1"/>
            </p:cNvSpPr>
            <p:nvPr/>
          </p:nvSpPr>
          <p:spPr bwMode="auto">
            <a:xfrm>
              <a:off x="440" y="928"/>
              <a:ext cx="1728" cy="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marL="457200" indent="-4572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/>
              <a:endParaRPr lang="en-US" sz="1400" dirty="0">
                <a:latin typeface="Century Gothic" pitchFamily="34" charset="0"/>
                <a:cs typeface="Arial" charset="0"/>
              </a:endParaRPr>
            </a:p>
          </p:txBody>
        </p:sp>
        <p:sp>
          <p:nvSpPr>
            <p:cNvPr id="12" name="Text Box 8"/>
            <p:cNvSpPr txBox="1">
              <a:spLocks noChangeArrowheads="1"/>
            </p:cNvSpPr>
            <p:nvPr/>
          </p:nvSpPr>
          <p:spPr bwMode="auto">
            <a:xfrm>
              <a:off x="3952" y="1234"/>
              <a:ext cx="1757" cy="28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marL="342900" indent="-342900" eaLnBrk="0" hangingPunct="0">
                <a:tabLst>
                  <a:tab pos="517525" algn="l"/>
                </a:tabLst>
                <a:defRPr sz="24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968375" indent="-685800" eaLnBrk="0" hangingPunct="0">
                <a:tabLst>
                  <a:tab pos="517525" algn="l"/>
                </a:tabLst>
                <a:defRPr sz="24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tabLst>
                  <a:tab pos="517525" algn="l"/>
                </a:tabLst>
                <a:defRPr sz="24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tabLst>
                  <a:tab pos="517525" algn="l"/>
                </a:tabLst>
                <a:defRPr sz="24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tabLst>
                  <a:tab pos="517525" algn="l"/>
                </a:tabLst>
                <a:defRPr sz="24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17525" algn="l"/>
                </a:tabLst>
                <a:defRPr sz="24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17525" algn="l"/>
                </a:tabLst>
                <a:defRPr sz="24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17525" algn="l"/>
                </a:tabLst>
                <a:defRPr sz="24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17525" algn="l"/>
                </a:tabLst>
                <a:defRPr sz="24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>
                <a:spcBef>
                  <a:spcPts val="0"/>
                </a:spcBef>
                <a:buFontTx/>
                <a:buAutoNum type="arabicPeriod"/>
              </a:pPr>
              <a:r>
                <a:rPr lang="en-US" sz="2000" b="0" dirty="0">
                  <a:latin typeface="Arial" panose="020B0604020202020204" pitchFamily="34" charset="0"/>
                  <a:cs typeface="Arial" panose="020B0604020202020204" pitchFamily="34" charset="0"/>
                </a:rPr>
                <a:t>Travelers</a:t>
              </a:r>
            </a:p>
            <a:p>
              <a:pPr>
                <a:spcBef>
                  <a:spcPts val="0"/>
                </a:spcBef>
                <a:buFontTx/>
                <a:buAutoNum type="arabicPeriod"/>
              </a:pPr>
              <a:r>
                <a:rPr lang="en-US" sz="2000" b="0" dirty="0">
                  <a:latin typeface="Arial" panose="020B0604020202020204" pitchFamily="34" charset="0"/>
                  <a:cs typeface="Arial" panose="020B0604020202020204" pitchFamily="34" charset="0"/>
                </a:rPr>
                <a:t>Liberty Mutual</a:t>
              </a:r>
            </a:p>
            <a:p>
              <a:pPr>
                <a:spcBef>
                  <a:spcPts val="0"/>
                </a:spcBef>
                <a:buFontTx/>
                <a:buAutoNum type="arabicPeriod"/>
              </a:pPr>
              <a:r>
                <a:rPr lang="en-US" sz="2000" b="0" dirty="0">
                  <a:latin typeface="Arial" panose="020B0604020202020204" pitchFamily="34" charset="0"/>
                  <a:cs typeface="Arial" panose="020B0604020202020204" pitchFamily="34" charset="0"/>
                </a:rPr>
                <a:t>Zurich</a:t>
              </a:r>
            </a:p>
            <a:p>
              <a:pPr>
                <a:spcBef>
                  <a:spcPts val="0"/>
                </a:spcBef>
                <a:buFontTx/>
                <a:buAutoNum type="arabicPeriod"/>
              </a:pPr>
              <a:r>
                <a:rPr lang="en-US" sz="2000" b="0" dirty="0">
                  <a:latin typeface="Arial" panose="020B0604020202020204" pitchFamily="34" charset="0"/>
                  <a:cs typeface="Arial" panose="020B0604020202020204" pitchFamily="34" charset="0"/>
                </a:rPr>
                <a:t>CNA</a:t>
              </a:r>
            </a:p>
            <a:p>
              <a:pPr>
                <a:spcBef>
                  <a:spcPts val="0"/>
                </a:spcBef>
                <a:buFontTx/>
                <a:buAutoNum type="arabicPeriod"/>
              </a:pPr>
              <a:r>
                <a:rPr lang="en-US" sz="2000" b="0" dirty="0">
                  <a:latin typeface="Arial" panose="020B0604020202020204" pitchFamily="34" charset="0"/>
                  <a:cs typeface="Arial" panose="020B0604020202020204" pitchFamily="34" charset="0"/>
                </a:rPr>
                <a:t>Chubb</a:t>
              </a:r>
            </a:p>
            <a:p>
              <a:pPr>
                <a:spcBef>
                  <a:spcPts val="0"/>
                </a:spcBef>
                <a:buFontTx/>
                <a:buAutoNum type="arabicPeriod"/>
              </a:pPr>
              <a:r>
                <a:rPr lang="en-US" sz="2000" b="0" dirty="0">
                  <a:latin typeface="Arial" panose="020B0604020202020204" pitchFamily="34" charset="0"/>
                  <a:cs typeface="Arial" panose="020B0604020202020204" pitchFamily="34" charset="0"/>
                </a:rPr>
                <a:t>Hartford</a:t>
              </a:r>
            </a:p>
            <a:p>
              <a:pPr>
                <a:spcBef>
                  <a:spcPts val="0"/>
                </a:spcBef>
                <a:buFontTx/>
                <a:buAutoNum type="arabicPeriod"/>
              </a:pPr>
              <a:r>
                <a:rPr lang="en-US" sz="2000" b="0" dirty="0">
                  <a:latin typeface="Arial" panose="020B0604020202020204" pitchFamily="34" charset="0"/>
                  <a:cs typeface="Arial" panose="020B0604020202020204" pitchFamily="34" charset="0"/>
                </a:rPr>
                <a:t>IFIC</a:t>
              </a:r>
            </a:p>
            <a:p>
              <a:pPr>
                <a:spcBef>
                  <a:spcPts val="0"/>
                </a:spcBef>
                <a:buFontTx/>
                <a:buAutoNum type="arabicPeriod"/>
              </a:pPr>
              <a:r>
                <a:rPr lang="en-US" sz="2000" b="0" dirty="0">
                  <a:latin typeface="Arial" panose="020B0604020202020204" pitchFamily="34" charset="0"/>
                  <a:cs typeface="Arial" panose="020B0604020202020204" pitchFamily="34" charset="0"/>
                </a:rPr>
                <a:t>HCC</a:t>
              </a:r>
            </a:p>
            <a:p>
              <a:pPr>
                <a:spcBef>
                  <a:spcPts val="0"/>
                </a:spcBef>
                <a:buFontTx/>
                <a:buAutoNum type="arabicPeriod"/>
              </a:pPr>
              <a:r>
                <a:rPr lang="en-US" sz="2000" b="0" dirty="0">
                  <a:latin typeface="Arial" panose="020B0604020202020204" pitchFamily="34" charset="0"/>
                  <a:cs typeface="Arial" panose="020B0604020202020204" pitchFamily="34" charset="0"/>
                </a:rPr>
                <a:t>ACE</a:t>
              </a:r>
            </a:p>
            <a:p>
              <a:pPr>
                <a:spcBef>
                  <a:spcPts val="0"/>
                </a:spcBef>
                <a:buFontTx/>
                <a:buAutoNum type="arabicPeriod"/>
              </a:pPr>
              <a:r>
                <a:rPr lang="en-US" sz="2000" b="0" dirty="0">
                  <a:latin typeface="Arial" panose="020B0604020202020204" pitchFamily="34" charset="0"/>
                  <a:cs typeface="Arial" panose="020B0604020202020204" pitchFamily="34" charset="0"/>
                </a:rPr>
                <a:t>Great American</a:t>
              </a:r>
            </a:p>
            <a:p>
              <a:pPr>
                <a:spcBef>
                  <a:spcPts val="0"/>
                </a:spcBef>
                <a:buFontTx/>
                <a:buAutoNum type="arabicPeriod"/>
              </a:pPr>
              <a:r>
                <a:rPr lang="en-US" sz="2000" b="0" dirty="0">
                  <a:latin typeface="Arial" panose="020B0604020202020204" pitchFamily="34" charset="0"/>
                  <a:cs typeface="Arial" panose="020B0604020202020204" pitchFamily="34" charset="0"/>
                </a:rPr>
                <a:t>RLI</a:t>
              </a:r>
            </a:p>
            <a:p>
              <a:pPr>
                <a:spcBef>
                  <a:spcPts val="0"/>
                </a:spcBef>
                <a:buFontTx/>
                <a:buAutoNum type="arabicPeriod"/>
              </a:pPr>
              <a:r>
                <a:rPr lang="en-US" sz="2000" b="0" dirty="0">
                  <a:latin typeface="Arial" panose="020B0604020202020204" pitchFamily="34" charset="0"/>
                  <a:cs typeface="Arial" panose="020B0604020202020204" pitchFamily="34" charset="0"/>
                </a:rPr>
                <a:t>Lexon</a:t>
              </a:r>
            </a:p>
            <a:p>
              <a:pPr>
                <a:spcBef>
                  <a:spcPts val="0"/>
                </a:spcBef>
                <a:buFontTx/>
                <a:buAutoNum type="arabicPeriod"/>
              </a:pPr>
              <a:r>
                <a:rPr lang="en-US" sz="2000" b="0" dirty="0">
                  <a:latin typeface="Arial" panose="020B0604020202020204" pitchFamily="34" charset="0"/>
                  <a:cs typeface="Arial" panose="020B0604020202020204" pitchFamily="34" charset="0"/>
                </a:rPr>
                <a:t>NAS SwissRe</a:t>
              </a:r>
            </a:p>
            <a:p>
              <a:pPr>
                <a:spcBef>
                  <a:spcPts val="0"/>
                </a:spcBef>
                <a:buFontTx/>
                <a:buAutoNum type="arabicPeriod"/>
              </a:pPr>
              <a:r>
                <a:rPr lang="en-US" sz="2000" b="0" dirty="0">
                  <a:latin typeface="Arial" panose="020B0604020202020204" pitchFamily="34" charset="0"/>
                  <a:cs typeface="Arial" panose="020B0604020202020204" pitchFamily="34" charset="0"/>
                </a:rPr>
                <a:t>Arch Insurance</a:t>
              </a:r>
            </a:p>
            <a:p>
              <a:pPr>
                <a:spcBef>
                  <a:spcPts val="0"/>
                </a:spcBef>
                <a:buFontTx/>
                <a:buAutoNum type="arabicPeriod"/>
              </a:pPr>
              <a:r>
                <a:rPr lang="en-US" sz="2000" b="0" dirty="0">
                  <a:latin typeface="Arial" panose="020B0604020202020204" pitchFamily="34" charset="0"/>
                  <a:cs typeface="Arial" panose="020B0604020202020204" pitchFamily="34" charset="0"/>
                </a:rPr>
                <a:t>Merchants</a:t>
              </a:r>
            </a:p>
            <a:p>
              <a:pPr lvl="1">
                <a:spcBef>
                  <a:spcPts val="0"/>
                </a:spcBef>
              </a:pPr>
              <a:endParaRPr lang="en-US" sz="1500" b="0" dirty="0">
                <a:solidFill>
                  <a:srgbClr val="336699"/>
                </a:solidFill>
                <a:latin typeface="Century Gothic" pitchFamily="34" charset="0"/>
                <a:cs typeface="Arial" charset="0"/>
              </a:endParaRPr>
            </a:p>
          </p:txBody>
        </p:sp>
        <p:sp>
          <p:nvSpPr>
            <p:cNvPr id="13" name="Text Box 7"/>
            <p:cNvSpPr txBox="1">
              <a:spLocks noChangeArrowheads="1"/>
            </p:cNvSpPr>
            <p:nvPr/>
          </p:nvSpPr>
          <p:spPr bwMode="auto">
            <a:xfrm>
              <a:off x="2086" y="1233"/>
              <a:ext cx="1757" cy="29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marL="342900" indent="-342900" eaLnBrk="0" hangingPunct="0">
                <a:tabLst>
                  <a:tab pos="625475" algn="l"/>
                </a:tabLst>
                <a:defRPr sz="24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625475" indent="-342900" eaLnBrk="0" hangingPunct="0">
                <a:tabLst>
                  <a:tab pos="625475" algn="l"/>
                </a:tabLst>
                <a:defRPr sz="24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tabLst>
                  <a:tab pos="625475" algn="l"/>
                </a:tabLst>
                <a:defRPr sz="24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tabLst>
                  <a:tab pos="625475" algn="l"/>
                </a:tabLst>
                <a:defRPr sz="24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tabLst>
                  <a:tab pos="625475" algn="l"/>
                </a:tabLst>
                <a:defRPr sz="24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25475" algn="l"/>
                </a:tabLst>
                <a:defRPr sz="24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25475" algn="l"/>
                </a:tabLst>
                <a:defRPr sz="24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25475" algn="l"/>
                </a:tabLst>
                <a:defRPr sz="24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25475" algn="l"/>
                </a:tabLst>
                <a:defRPr sz="24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lvl="1">
                <a:spcBef>
                  <a:spcPts val="0"/>
                </a:spcBef>
                <a:buFontTx/>
                <a:buAutoNum type="arabicPeriod"/>
              </a:pPr>
              <a:r>
                <a:rPr lang="en-US" sz="2000" b="0" dirty="0" smtClean="0">
                  <a:latin typeface="Arial" pitchFamily="34" charset="0"/>
                  <a:cs typeface="Arial" pitchFamily="34" charset="0"/>
                </a:rPr>
                <a:t>Travelers</a:t>
              </a:r>
              <a:endParaRPr lang="en-US" sz="2000" b="0" dirty="0">
                <a:latin typeface="Arial" pitchFamily="34" charset="0"/>
                <a:cs typeface="Arial" pitchFamily="34" charset="0"/>
              </a:endParaRPr>
            </a:p>
            <a:p>
              <a:pPr lvl="1">
                <a:spcBef>
                  <a:spcPts val="0"/>
                </a:spcBef>
                <a:buFontTx/>
                <a:buAutoNum type="arabicPeriod"/>
              </a:pPr>
              <a:r>
                <a:rPr lang="en-US" sz="2000" b="0" dirty="0" smtClean="0">
                  <a:latin typeface="Arial" pitchFamily="34" charset="0"/>
                  <a:cs typeface="Arial" pitchFamily="34" charset="0"/>
                </a:rPr>
                <a:t>St. Paul</a:t>
              </a:r>
              <a:endParaRPr lang="en-US" sz="2000" b="0" dirty="0">
                <a:latin typeface="Arial" pitchFamily="34" charset="0"/>
                <a:cs typeface="Arial" pitchFamily="34" charset="0"/>
              </a:endParaRPr>
            </a:p>
            <a:p>
              <a:pPr lvl="1">
                <a:spcBef>
                  <a:spcPts val="0"/>
                </a:spcBef>
                <a:buFontTx/>
                <a:buAutoNum type="arabicPeriod"/>
              </a:pPr>
              <a:r>
                <a:rPr lang="en-US" sz="2000" b="0" dirty="0" smtClean="0">
                  <a:latin typeface="Arial" pitchFamily="34" charset="0"/>
                  <a:cs typeface="Arial" pitchFamily="34" charset="0"/>
                </a:rPr>
                <a:t>CNA</a:t>
              </a:r>
              <a:endParaRPr lang="en-US" sz="2000" b="0" dirty="0">
                <a:latin typeface="Arial" pitchFamily="34" charset="0"/>
                <a:cs typeface="Arial" pitchFamily="34" charset="0"/>
              </a:endParaRPr>
            </a:p>
            <a:p>
              <a:pPr lvl="1">
                <a:spcBef>
                  <a:spcPts val="0"/>
                </a:spcBef>
                <a:buFontTx/>
                <a:buAutoNum type="arabicPeriod"/>
              </a:pPr>
              <a:r>
                <a:rPr lang="en-US" sz="2000" b="0" dirty="0" smtClean="0">
                  <a:latin typeface="Arial" pitchFamily="34" charset="0"/>
                  <a:cs typeface="Arial" pitchFamily="34" charset="0"/>
                </a:rPr>
                <a:t>Zurich</a:t>
              </a:r>
              <a:endParaRPr lang="en-US" sz="2000" b="0" dirty="0">
                <a:latin typeface="Arial" pitchFamily="34" charset="0"/>
                <a:cs typeface="Arial" pitchFamily="34" charset="0"/>
              </a:endParaRPr>
            </a:p>
            <a:p>
              <a:pPr lvl="1">
                <a:spcBef>
                  <a:spcPts val="0"/>
                </a:spcBef>
                <a:buFontTx/>
                <a:buAutoNum type="arabicPeriod"/>
              </a:pPr>
              <a:r>
                <a:rPr lang="en-US" sz="2000" b="0" dirty="0" smtClean="0">
                  <a:latin typeface="Arial" pitchFamily="34" charset="0"/>
                  <a:cs typeface="Arial" pitchFamily="34" charset="0"/>
                </a:rPr>
                <a:t>AIG</a:t>
              </a:r>
              <a:endParaRPr lang="en-US" altLang="ja-JP" sz="2000" b="0" dirty="0">
                <a:latin typeface="Arial" pitchFamily="34" charset="0"/>
                <a:cs typeface="Arial" pitchFamily="34" charset="0"/>
              </a:endParaRPr>
            </a:p>
            <a:p>
              <a:pPr lvl="1">
                <a:spcBef>
                  <a:spcPts val="0"/>
                </a:spcBef>
                <a:buFontTx/>
                <a:buAutoNum type="arabicPeriod"/>
              </a:pPr>
              <a:r>
                <a:rPr lang="en-US" sz="2000" b="0" dirty="0" smtClean="0">
                  <a:latin typeface="Arial" pitchFamily="34" charset="0"/>
                  <a:cs typeface="Arial" pitchFamily="34" charset="0"/>
                </a:rPr>
                <a:t>Liberty Mutual</a:t>
              </a:r>
              <a:endParaRPr lang="en-US" sz="2000" b="0" dirty="0">
                <a:latin typeface="Arial" pitchFamily="34" charset="0"/>
                <a:cs typeface="Arial" pitchFamily="34" charset="0"/>
              </a:endParaRPr>
            </a:p>
            <a:p>
              <a:pPr lvl="1">
                <a:spcBef>
                  <a:spcPts val="0"/>
                </a:spcBef>
                <a:buFontTx/>
                <a:buAutoNum type="arabicPeriod"/>
              </a:pPr>
              <a:r>
                <a:rPr lang="en-US" sz="2000" b="0" dirty="0" smtClean="0">
                  <a:latin typeface="Arial" pitchFamily="34" charset="0"/>
                  <a:cs typeface="Arial" pitchFamily="34" charset="0"/>
                </a:rPr>
                <a:t>ACE</a:t>
              </a:r>
              <a:endParaRPr lang="en-US" sz="2000" b="0" dirty="0">
                <a:latin typeface="Arial" pitchFamily="34" charset="0"/>
                <a:cs typeface="Arial" pitchFamily="34" charset="0"/>
              </a:endParaRPr>
            </a:p>
            <a:p>
              <a:pPr lvl="1">
                <a:spcBef>
                  <a:spcPts val="0"/>
                </a:spcBef>
                <a:buFontTx/>
                <a:buAutoNum type="arabicPeriod"/>
              </a:pPr>
              <a:r>
                <a:rPr lang="en-US" sz="2000" b="0" dirty="0" smtClean="0">
                  <a:latin typeface="Arial" pitchFamily="34" charset="0"/>
                  <a:cs typeface="Arial" pitchFamily="34" charset="0"/>
                </a:rPr>
                <a:t>Safeco</a:t>
              </a:r>
            </a:p>
            <a:p>
              <a:pPr lvl="1">
                <a:spcBef>
                  <a:spcPts val="0"/>
                </a:spcBef>
                <a:buFontTx/>
                <a:buAutoNum type="arabicPeriod"/>
              </a:pPr>
              <a:r>
                <a:rPr lang="en-US" sz="2000" b="0" dirty="0" smtClean="0">
                  <a:latin typeface="Arial" pitchFamily="34" charset="0"/>
                  <a:cs typeface="Arial" pitchFamily="34" charset="0"/>
                </a:rPr>
                <a:t>Chubb</a:t>
              </a:r>
            </a:p>
            <a:p>
              <a:pPr lvl="1">
                <a:spcBef>
                  <a:spcPts val="0"/>
                </a:spcBef>
                <a:buFontTx/>
                <a:buAutoNum type="arabicPeriod"/>
              </a:pPr>
              <a:r>
                <a:rPr lang="en-US" sz="2000" b="0" dirty="0" smtClean="0">
                  <a:latin typeface="Arial" pitchFamily="34" charset="0"/>
                  <a:cs typeface="Arial" pitchFamily="34" charset="0"/>
                </a:rPr>
                <a:t>Fireman’s Fund</a:t>
              </a:r>
              <a:endParaRPr lang="en-US" sz="2000" b="0" dirty="0">
                <a:latin typeface="Arial" pitchFamily="34" charset="0"/>
                <a:cs typeface="Arial" pitchFamily="34" charset="0"/>
              </a:endParaRPr>
            </a:p>
            <a:p>
              <a:pPr lvl="1">
                <a:spcBef>
                  <a:spcPts val="0"/>
                </a:spcBef>
                <a:buFontTx/>
                <a:buAutoNum type="arabicPeriod"/>
              </a:pPr>
              <a:r>
                <a:rPr lang="en-US" sz="2000" b="0" dirty="0" smtClean="0">
                  <a:latin typeface="Arial" pitchFamily="34" charset="0"/>
                  <a:cs typeface="Arial" pitchFamily="34" charset="0"/>
                </a:rPr>
                <a:t>Amwest</a:t>
              </a:r>
              <a:endParaRPr lang="en-US" sz="2000" b="0" dirty="0">
                <a:latin typeface="Arial" pitchFamily="34" charset="0"/>
                <a:cs typeface="Arial" pitchFamily="34" charset="0"/>
              </a:endParaRPr>
            </a:p>
            <a:p>
              <a:pPr lvl="1">
                <a:spcBef>
                  <a:spcPts val="0"/>
                </a:spcBef>
                <a:buFontTx/>
                <a:buAutoNum type="arabicPeriod"/>
              </a:pPr>
              <a:r>
                <a:rPr lang="en-US" sz="2000" b="0" dirty="0" smtClean="0">
                  <a:latin typeface="Arial" pitchFamily="34" charset="0"/>
                  <a:cs typeface="Arial" pitchFamily="34" charset="0"/>
                </a:rPr>
                <a:t>Kemper</a:t>
              </a:r>
              <a:endParaRPr lang="en-US" sz="2000" b="0" dirty="0">
                <a:latin typeface="Arial" pitchFamily="34" charset="0"/>
                <a:cs typeface="Arial" pitchFamily="34" charset="0"/>
              </a:endParaRPr>
            </a:p>
            <a:p>
              <a:pPr lvl="1">
                <a:spcBef>
                  <a:spcPts val="0"/>
                </a:spcBef>
                <a:buFontTx/>
                <a:buAutoNum type="arabicPeriod"/>
              </a:pPr>
              <a:r>
                <a:rPr lang="en-US" sz="2000" b="0" dirty="0" smtClean="0">
                  <a:latin typeface="Arial" pitchFamily="34" charset="0"/>
                  <a:cs typeface="Arial" pitchFamily="34" charset="0"/>
                </a:rPr>
                <a:t>Hartford</a:t>
              </a:r>
              <a:endParaRPr lang="en-US" sz="2000" b="0" dirty="0">
                <a:latin typeface="Arial" pitchFamily="34" charset="0"/>
                <a:cs typeface="Arial" pitchFamily="34" charset="0"/>
              </a:endParaRPr>
            </a:p>
            <a:p>
              <a:pPr lvl="1">
                <a:spcBef>
                  <a:spcPts val="0"/>
                </a:spcBef>
                <a:buFontTx/>
                <a:buAutoNum type="arabicPeriod"/>
              </a:pPr>
              <a:r>
                <a:rPr lang="en-US" sz="2000" b="0" dirty="0" smtClean="0">
                  <a:latin typeface="Arial" pitchFamily="34" charset="0"/>
                  <a:cs typeface="Arial" pitchFamily="34" charset="0"/>
                </a:rPr>
                <a:t>Seneca</a:t>
              </a:r>
              <a:endParaRPr lang="en-US" sz="2000" b="0" dirty="0">
                <a:latin typeface="Arial" pitchFamily="34" charset="0"/>
                <a:cs typeface="Arial" pitchFamily="34" charset="0"/>
              </a:endParaRPr>
            </a:p>
            <a:p>
              <a:pPr lvl="1">
                <a:spcBef>
                  <a:spcPts val="0"/>
                </a:spcBef>
                <a:buFontTx/>
                <a:buAutoNum type="arabicPeriod"/>
              </a:pPr>
              <a:r>
                <a:rPr lang="en-US" sz="2000" b="0" dirty="0" smtClean="0">
                  <a:latin typeface="Arial" pitchFamily="34" charset="0"/>
                  <a:cs typeface="Arial" pitchFamily="34" charset="0"/>
                </a:rPr>
                <a:t>Frontier</a:t>
              </a:r>
              <a:endParaRPr lang="en-US" sz="2000" b="0" dirty="0">
                <a:latin typeface="Arial" pitchFamily="34" charset="0"/>
                <a:cs typeface="Arial" pitchFamily="34" charset="0"/>
              </a:endParaRPr>
            </a:p>
            <a:p>
              <a:pPr lvl="1">
                <a:spcBef>
                  <a:spcPct val="25000"/>
                </a:spcBef>
              </a:pPr>
              <a:endParaRPr lang="en-US" sz="2000" dirty="0">
                <a:solidFill>
                  <a:srgbClr val="315067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4" name="Oval 9"/>
          <p:cNvSpPr>
            <a:spLocks noChangeArrowheads="1"/>
          </p:cNvSpPr>
          <p:nvPr/>
        </p:nvSpPr>
        <p:spPr bwMode="auto">
          <a:xfrm>
            <a:off x="838200" y="2057400"/>
            <a:ext cx="2362200" cy="304800"/>
          </a:xfrm>
          <a:prstGeom prst="ellipse">
            <a:avLst/>
          </a:prstGeom>
          <a:noFill/>
          <a:ln w="19050">
            <a:solidFill>
              <a:srgbClr val="97702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5" name="Oval 10"/>
          <p:cNvSpPr>
            <a:spLocks noChangeArrowheads="1"/>
          </p:cNvSpPr>
          <p:nvPr/>
        </p:nvSpPr>
        <p:spPr bwMode="auto">
          <a:xfrm>
            <a:off x="762000" y="4510871"/>
            <a:ext cx="2590799" cy="304800"/>
          </a:xfrm>
          <a:prstGeom prst="ellipse">
            <a:avLst/>
          </a:prstGeom>
          <a:noFill/>
          <a:ln w="19050">
            <a:solidFill>
              <a:srgbClr val="97702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6" name="Line 14"/>
          <p:cNvSpPr>
            <a:spLocks noChangeShapeType="1"/>
          </p:cNvSpPr>
          <p:nvPr/>
        </p:nvSpPr>
        <p:spPr bwMode="auto">
          <a:xfrm flipV="1">
            <a:off x="2971801" y="1981199"/>
            <a:ext cx="1524518" cy="2590799"/>
          </a:xfrm>
          <a:prstGeom prst="line">
            <a:avLst/>
          </a:prstGeom>
          <a:noFill/>
          <a:ln w="19050">
            <a:solidFill>
              <a:srgbClr val="97702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7" name="Line 18"/>
          <p:cNvSpPr>
            <a:spLocks noChangeShapeType="1"/>
          </p:cNvSpPr>
          <p:nvPr/>
        </p:nvSpPr>
        <p:spPr bwMode="auto">
          <a:xfrm flipV="1">
            <a:off x="3200399" y="1981199"/>
            <a:ext cx="1219201" cy="216047"/>
          </a:xfrm>
          <a:prstGeom prst="line">
            <a:avLst/>
          </a:prstGeom>
          <a:noFill/>
          <a:ln w="19050">
            <a:solidFill>
              <a:srgbClr val="97702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" name="Oval 23"/>
          <p:cNvSpPr>
            <a:spLocks noChangeArrowheads="1"/>
          </p:cNvSpPr>
          <p:nvPr/>
        </p:nvSpPr>
        <p:spPr bwMode="auto">
          <a:xfrm>
            <a:off x="4410075" y="1818936"/>
            <a:ext cx="2286000" cy="304800"/>
          </a:xfrm>
          <a:prstGeom prst="ellipse">
            <a:avLst/>
          </a:prstGeom>
          <a:noFill/>
          <a:ln w="19050">
            <a:solidFill>
              <a:srgbClr val="97702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9" name="Oval 29"/>
          <p:cNvSpPr>
            <a:spLocks noChangeArrowheads="1"/>
          </p:cNvSpPr>
          <p:nvPr/>
        </p:nvSpPr>
        <p:spPr bwMode="auto">
          <a:xfrm>
            <a:off x="685599" y="3882072"/>
            <a:ext cx="2362200" cy="304800"/>
          </a:xfrm>
          <a:prstGeom prst="ellipse">
            <a:avLst/>
          </a:prstGeom>
          <a:noFill/>
          <a:ln w="19050">
            <a:solidFill>
              <a:schemeClr val="bg2">
                <a:lumMod val="5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b="0" dirty="0"/>
          </a:p>
        </p:txBody>
      </p:sp>
      <p:sp>
        <p:nvSpPr>
          <p:cNvPr id="20" name="Oval 31"/>
          <p:cNvSpPr>
            <a:spLocks noChangeArrowheads="1"/>
          </p:cNvSpPr>
          <p:nvPr/>
        </p:nvSpPr>
        <p:spPr bwMode="auto">
          <a:xfrm>
            <a:off x="4495800" y="2057400"/>
            <a:ext cx="2286000" cy="304800"/>
          </a:xfrm>
          <a:prstGeom prst="ellipse">
            <a:avLst/>
          </a:prstGeom>
          <a:noFill/>
          <a:ln w="19050">
            <a:solidFill>
              <a:schemeClr val="bg2">
                <a:lumMod val="5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1" name="Line 32"/>
          <p:cNvSpPr>
            <a:spLocks noChangeShapeType="1"/>
          </p:cNvSpPr>
          <p:nvPr/>
        </p:nvSpPr>
        <p:spPr bwMode="auto">
          <a:xfrm flipV="1">
            <a:off x="2971800" y="2197241"/>
            <a:ext cx="1524519" cy="1765153"/>
          </a:xfrm>
          <a:prstGeom prst="line">
            <a:avLst/>
          </a:prstGeom>
          <a:noFill/>
          <a:ln w="19050">
            <a:solidFill>
              <a:schemeClr val="bg2">
                <a:lumMod val="5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914400" y="6504801"/>
            <a:ext cx="556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200" b="0" dirty="0">
                <a:cs typeface="Arial" charset="0"/>
              </a:rPr>
              <a:t>Source: The Surety&amp; Fidelity Association of America</a:t>
            </a:r>
          </a:p>
        </p:txBody>
      </p:sp>
      <p:sp>
        <p:nvSpPr>
          <p:cNvPr id="23" name="Oval 9"/>
          <p:cNvSpPr>
            <a:spLocks noChangeArrowheads="1"/>
          </p:cNvSpPr>
          <p:nvPr/>
        </p:nvSpPr>
        <p:spPr bwMode="auto">
          <a:xfrm>
            <a:off x="762000" y="1828800"/>
            <a:ext cx="2362200" cy="304800"/>
          </a:xfrm>
          <a:prstGeom prst="ellipse">
            <a:avLst/>
          </a:prstGeom>
          <a:noFill/>
          <a:ln w="19050">
            <a:solidFill>
              <a:srgbClr val="97702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4" name="Line 18"/>
          <p:cNvSpPr>
            <a:spLocks noChangeShapeType="1"/>
          </p:cNvSpPr>
          <p:nvPr/>
        </p:nvSpPr>
        <p:spPr bwMode="auto">
          <a:xfrm flipV="1">
            <a:off x="3124200" y="1981198"/>
            <a:ext cx="1295401" cy="1"/>
          </a:xfrm>
          <a:prstGeom prst="line">
            <a:avLst/>
          </a:prstGeom>
          <a:noFill/>
          <a:ln w="19050">
            <a:solidFill>
              <a:srgbClr val="97702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5" name="Oval 29"/>
          <p:cNvSpPr>
            <a:spLocks noChangeArrowheads="1"/>
          </p:cNvSpPr>
          <p:nvPr/>
        </p:nvSpPr>
        <p:spPr bwMode="auto">
          <a:xfrm>
            <a:off x="762001" y="3333750"/>
            <a:ext cx="2362200" cy="304800"/>
          </a:xfrm>
          <a:prstGeom prst="ellipse">
            <a:avLst/>
          </a:prstGeom>
          <a:noFill/>
          <a:ln w="19050">
            <a:solidFill>
              <a:schemeClr val="bg2">
                <a:lumMod val="5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b="0" dirty="0"/>
          </a:p>
        </p:txBody>
      </p:sp>
      <p:sp>
        <p:nvSpPr>
          <p:cNvPr id="26" name="Line 32"/>
          <p:cNvSpPr>
            <a:spLocks noChangeShapeType="1"/>
          </p:cNvSpPr>
          <p:nvPr/>
        </p:nvSpPr>
        <p:spPr bwMode="auto">
          <a:xfrm flipV="1">
            <a:off x="3124200" y="2209800"/>
            <a:ext cx="1371600" cy="1276350"/>
          </a:xfrm>
          <a:prstGeom prst="line">
            <a:avLst/>
          </a:prstGeom>
          <a:noFill/>
          <a:ln w="19050">
            <a:solidFill>
              <a:schemeClr val="bg2">
                <a:lumMod val="5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3" grpId="2" animBg="1"/>
      <p:bldP spid="23" grpId="3" animBg="1"/>
      <p:bldP spid="24" grpId="2" animBg="1"/>
      <p:bldP spid="24" grpId="3" animBg="1"/>
      <p:bldP spid="25" grpId="2" animBg="1"/>
      <p:bldP spid="25" grpId="3" animBg="1"/>
      <p:bldP spid="26" grpId="2" animBg="1"/>
      <p:bldP spid="26" grpId="3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6" descr="http://3.bp.blogspot.com/-5Y7LJuLGmuw/T0kjpXpMXzI/AAAAAAAAASc/YRDgwp0Axc8/s1600/berkshire+hathawa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3200" y="3673475"/>
            <a:ext cx="2843213" cy="278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0" t="14180" r="6599" b="14919"/>
          <a:stretch>
            <a:fillRect/>
          </a:stretch>
        </p:blipFill>
        <p:spPr bwMode="auto">
          <a:xfrm>
            <a:off x="1828800" y="4152900"/>
            <a:ext cx="1935162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3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4593" y="5167311"/>
            <a:ext cx="1671638" cy="107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3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1363" y="3124200"/>
            <a:ext cx="1479550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3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0675" y="3656013"/>
            <a:ext cx="2727325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3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3525" y="2241550"/>
            <a:ext cx="1590675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3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26" t="6477" r="7599" b="9312"/>
          <a:stretch>
            <a:fillRect/>
          </a:stretch>
        </p:blipFill>
        <p:spPr bwMode="auto">
          <a:xfrm>
            <a:off x="415925" y="4613275"/>
            <a:ext cx="1265238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3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55" t="23077" r="8134" b="25000"/>
          <a:stretch>
            <a:fillRect/>
          </a:stretch>
        </p:blipFill>
        <p:spPr bwMode="auto">
          <a:xfrm>
            <a:off x="388938" y="5487987"/>
            <a:ext cx="1582737" cy="53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848100"/>
            <a:ext cx="1770063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4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91" t="8170" r="31827" b="50984"/>
          <a:stretch>
            <a:fillRect/>
          </a:stretch>
        </p:blipFill>
        <p:spPr bwMode="auto">
          <a:xfrm>
            <a:off x="3810000" y="6210300"/>
            <a:ext cx="21986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26" y="5029200"/>
            <a:ext cx="1789112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8938" y="4249737"/>
            <a:ext cx="2376487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949575"/>
            <a:ext cx="1539875" cy="101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28" descr="http://elnikkei.com/wp-content/uploads/2011/03/swiss-re.jp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617" y="3848100"/>
            <a:ext cx="1671637" cy="78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73" y="3028950"/>
            <a:ext cx="1584325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784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North America Sureties</a:t>
            </a:r>
          </a:p>
        </p:txBody>
      </p:sp>
      <p:pic>
        <p:nvPicPr>
          <p:cNvPr id="88066" name="Picture 2" descr="http://www.surety.org/resource/resmgr/Images/GCNA.JP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1043" y="4865687"/>
            <a:ext cx="194627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068" name="Picture 4" descr="https://sp.yimg.com/ib/th?id=JN.J9a5pdP1yc2oXeoxEudhcQ&amp;pid=15.1&amp;P=0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50" y="1989137"/>
            <a:ext cx="1082675" cy="75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070" name="Picture 6" descr="Fianzas Atlas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7226" y="5927724"/>
            <a:ext cx="152400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075" name="Picture 11" descr="http://paginas.seccionamarilla.com.mx/img/upload/logo_primero_fianzas.jpg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7592" y="2101850"/>
            <a:ext cx="150018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073" name="Picture 9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63" y="6169025"/>
            <a:ext cx="1238250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8077" name="Picture 13" descr="https://sp.yimg.com/ib/th?id=JN.rBuWXbfiJSc03sDKsGDPUQ&amp;pid=15.1&amp;P=0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7311" y="6100762"/>
            <a:ext cx="1560513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072" name="Picture 8" descr="Fianzas Monterrey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6268" y="5226050"/>
            <a:ext cx="1350963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895600"/>
            <a:ext cx="150571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26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0931" y="2297112"/>
            <a:ext cx="2607669" cy="827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80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80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8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80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80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8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88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8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88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88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88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88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880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880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88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880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880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88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880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880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88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>
            <a:grpSpLocks/>
          </p:cNvGrpSpPr>
          <p:nvPr/>
        </p:nvGrpSpPr>
        <p:grpSpPr bwMode="auto">
          <a:xfrm>
            <a:off x="168934" y="2102831"/>
            <a:ext cx="8563763" cy="4755169"/>
            <a:chOff x="122548" y="1005812"/>
            <a:chExt cx="8564472" cy="4754041"/>
          </a:xfrm>
        </p:grpSpPr>
        <p:pic>
          <p:nvPicPr>
            <p:cNvPr id="78852" name="Picture 5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76450" y="1709776"/>
              <a:ext cx="1333500" cy="1066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8853" name="Picture 2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2548" y="3911370"/>
              <a:ext cx="2731748" cy="18484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8854" name="Picture 3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6998" y="1005812"/>
              <a:ext cx="1565405" cy="13127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8855" name="Picture 30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26180" y="2756577"/>
              <a:ext cx="1861433" cy="10486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8856" name="Picture 29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60" t="14180" r="6599" b="14919"/>
            <a:stretch>
              <a:fillRect/>
            </a:stretch>
          </p:blipFill>
          <p:spPr bwMode="auto">
            <a:xfrm>
              <a:off x="2733099" y="4073612"/>
              <a:ext cx="1676400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8857" name="Picture 35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76500" y="3582141"/>
              <a:ext cx="1866900" cy="446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8858" name="Picture 36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8243" y="3921439"/>
              <a:ext cx="1270452" cy="10663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8859" name="Picture 37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26" t="6477" r="7599" b="9312"/>
            <a:stretch>
              <a:fillRect/>
            </a:stretch>
          </p:blipFill>
          <p:spPr bwMode="auto">
            <a:xfrm>
              <a:off x="815646" y="3132048"/>
              <a:ext cx="1476375" cy="1128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8860" name="Picture 38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55" t="23077" r="8134" b="25000"/>
            <a:stretch>
              <a:fillRect/>
            </a:stretch>
          </p:blipFill>
          <p:spPr bwMode="auto">
            <a:xfrm>
              <a:off x="4423268" y="2959100"/>
              <a:ext cx="1371600" cy="560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8861" name="Picture 39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5113" y="2243176"/>
              <a:ext cx="1533525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8863" name="Picture 51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3583" y="5108742"/>
              <a:ext cx="1549400" cy="560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8864" name="Picture 52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4125" y="1923542"/>
              <a:ext cx="1358900" cy="919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8865" name="Picture 53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16498" y="5213682"/>
              <a:ext cx="2057400" cy="527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8866" name="Picture 28" descr="http://elnikkei.com/wp-content/uploads/2011/03/swiss-re.jpg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20631" y="3290341"/>
              <a:ext cx="2143125" cy="1219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8867" name="Picture 24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0880" y="1171039"/>
              <a:ext cx="1900238" cy="7363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8868" name="Picture 28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160" y="5200188"/>
              <a:ext cx="1304925" cy="5540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8869" name="Picture 31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6311" y="4904037"/>
              <a:ext cx="1857868" cy="6192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8870" name="Picture 32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05375" y="1101025"/>
              <a:ext cx="2181653" cy="12175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8871" name="Picture 2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1384" y="2022870"/>
              <a:ext cx="1732372" cy="936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8862" name="Picture 41"/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391" t="8170" r="31827" b="50984"/>
            <a:stretch>
              <a:fillRect/>
            </a:stretch>
          </p:blipFill>
          <p:spPr bwMode="auto">
            <a:xfrm>
              <a:off x="6782020" y="1143631"/>
              <a:ext cx="1905000" cy="614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885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International Sureties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5" name="Title 1"/>
          <p:cNvSpPr>
            <a:spLocks noGrp="1"/>
          </p:cNvSpPr>
          <p:nvPr>
            <p:ph type="title" idx="4294967295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defTabSz="914400"/>
            <a:r>
              <a:rPr lang="en-US" b="1" dirty="0" smtClean="0">
                <a:latin typeface="Arial" charset="0"/>
                <a:ea typeface="ＭＳ Ｐゴシック" pitchFamily="34" charset="-128"/>
                <a:cs typeface="Arial" charset="0"/>
              </a:rPr>
              <a:t>Bond Obligations</a:t>
            </a:r>
            <a:r>
              <a:rPr lang="en-US" b="1" dirty="0" smtClean="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Arial" charset="0"/>
              </a:rPr>
              <a:t/>
            </a:r>
            <a:br>
              <a:rPr lang="en-US" b="1" dirty="0" smtClean="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Arial" charset="0"/>
              </a:rPr>
            </a:br>
            <a:endParaRPr lang="en-US" sz="1500" dirty="0" smtClean="0"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1752600" y="1143000"/>
            <a:ext cx="51054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/>
          <a:p>
            <a:pPr marL="342900" indent="-3429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SzPct val="175000"/>
              <a:buFont typeface="Arial" pitchFamily="34" charset="0"/>
              <a:buChar char="•"/>
              <a:defRPr/>
            </a:pPr>
            <a:r>
              <a:rPr lang="en-US" sz="2000" kern="0" dirty="0">
                <a:solidFill>
                  <a:srgbClr val="006600"/>
                </a:solidFill>
                <a:latin typeface="Arial" pitchFamily="34" charset="0"/>
              </a:rPr>
              <a:t>Performance and Payment</a:t>
            </a:r>
          </a:p>
          <a:p>
            <a:pPr marL="342900" indent="-3429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SzPct val="175000"/>
              <a:buFont typeface="Arial" pitchFamily="34" charset="0"/>
              <a:buChar char="•"/>
              <a:defRPr/>
            </a:pPr>
            <a:r>
              <a:rPr lang="en-US" sz="2000" kern="0" dirty="0">
                <a:solidFill>
                  <a:srgbClr val="006600"/>
                </a:solidFill>
                <a:latin typeface="Arial" pitchFamily="34" charset="0"/>
              </a:rPr>
              <a:t>Supply</a:t>
            </a:r>
          </a:p>
          <a:p>
            <a:pPr marL="342900" indent="-3429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SzPct val="175000"/>
              <a:buFont typeface="Arial" pitchFamily="34" charset="0"/>
              <a:buChar char="•"/>
              <a:defRPr/>
            </a:pPr>
            <a:r>
              <a:rPr lang="en-US" sz="2000" kern="0" dirty="0">
                <a:solidFill>
                  <a:srgbClr val="006600"/>
                </a:solidFill>
                <a:latin typeface="Arial" pitchFamily="34" charset="0"/>
              </a:rPr>
              <a:t>License and Permit</a:t>
            </a:r>
          </a:p>
          <a:p>
            <a:pPr marL="342900" indent="-3429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SzPct val="175000"/>
              <a:buFont typeface="Arial" pitchFamily="34" charset="0"/>
              <a:buChar char="•"/>
              <a:defRPr/>
            </a:pPr>
            <a:r>
              <a:rPr lang="en-US" sz="2000" kern="0" dirty="0">
                <a:solidFill>
                  <a:srgbClr val="006600"/>
                </a:solidFill>
                <a:latin typeface="Arial" pitchFamily="34" charset="0"/>
              </a:rPr>
              <a:t>Customs</a:t>
            </a:r>
            <a:endParaRPr lang="en-US" sz="2000" kern="0" dirty="0">
              <a:solidFill>
                <a:srgbClr val="990000"/>
              </a:solidFill>
              <a:latin typeface="Arial" pitchFamily="34" charset="0"/>
            </a:endParaRPr>
          </a:p>
          <a:p>
            <a:pPr marL="342900" indent="-3429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SzPct val="135000"/>
              <a:buFont typeface="Wingdings" pitchFamily="2" charset="2"/>
              <a:buChar char="§"/>
              <a:defRPr/>
            </a:pPr>
            <a:r>
              <a:rPr lang="en-US" sz="2000" kern="0" dirty="0">
                <a:solidFill>
                  <a:srgbClr val="000099"/>
                </a:solidFill>
                <a:latin typeface="Arial" pitchFamily="34" charset="0"/>
              </a:rPr>
              <a:t>Injunction/Plaintiffs Appeal</a:t>
            </a:r>
          </a:p>
          <a:p>
            <a:pPr marL="342900" indent="-3429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SzPct val="135000"/>
              <a:buFont typeface="Wingdings" pitchFamily="2" charset="2"/>
              <a:buChar char="§"/>
              <a:defRPr/>
            </a:pPr>
            <a:r>
              <a:rPr lang="en-US" sz="2000" kern="0" dirty="0">
                <a:solidFill>
                  <a:srgbClr val="000099"/>
                </a:solidFill>
                <a:latin typeface="Arial" pitchFamily="34" charset="0"/>
              </a:rPr>
              <a:t>Tax Appeal</a:t>
            </a:r>
          </a:p>
          <a:p>
            <a:pPr marL="342900" indent="-3429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SzPct val="135000"/>
              <a:buFont typeface="Wingdings" pitchFamily="2" charset="2"/>
              <a:buChar char="§"/>
              <a:defRPr/>
            </a:pPr>
            <a:r>
              <a:rPr lang="en-US" sz="2000" kern="0" dirty="0">
                <a:solidFill>
                  <a:srgbClr val="000099"/>
                </a:solidFill>
                <a:latin typeface="Arial" pitchFamily="34" charset="0"/>
              </a:rPr>
              <a:t>Workers Compensation</a:t>
            </a:r>
            <a:r>
              <a:rPr lang="en-US" sz="2000" kern="0" dirty="0">
                <a:solidFill>
                  <a:sysClr val="windowText" lastClr="000000"/>
                </a:solidFill>
                <a:latin typeface="Arial" pitchFamily="34" charset="0"/>
              </a:rPr>
              <a:t> </a:t>
            </a:r>
          </a:p>
          <a:p>
            <a:pPr marL="342900" indent="-3429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Trump Mediaeval" charset="0"/>
              <a:buChar char="♦"/>
              <a:defRPr/>
            </a:pPr>
            <a:r>
              <a:rPr lang="en-US" sz="2000" kern="0" dirty="0">
                <a:solidFill>
                  <a:sysClr val="windowText" lastClr="000000"/>
                </a:solidFill>
                <a:latin typeface="Arial" pitchFamily="34" charset="0"/>
              </a:rPr>
              <a:t>Advanced Payment</a:t>
            </a:r>
            <a:endParaRPr lang="en-US" sz="2000" kern="0" dirty="0">
              <a:solidFill>
                <a:srgbClr val="000099"/>
              </a:solidFill>
              <a:latin typeface="Arial" pitchFamily="34" charset="0"/>
            </a:endParaRPr>
          </a:p>
          <a:p>
            <a:pPr marL="342900" indent="-3429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Trump Mediaeval" charset="0"/>
              <a:buChar char="♦"/>
              <a:defRPr/>
            </a:pPr>
            <a:r>
              <a:rPr lang="en-US" sz="2000" kern="0" dirty="0">
                <a:solidFill>
                  <a:sysClr val="windowText" lastClr="000000"/>
                </a:solidFill>
                <a:latin typeface="Arial" pitchFamily="34" charset="0"/>
              </a:rPr>
              <a:t>Deductible</a:t>
            </a:r>
          </a:p>
          <a:p>
            <a:pPr marL="342900" indent="-3429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Trump Mediaeval" charset="0"/>
              <a:buChar char="♦"/>
              <a:defRPr/>
            </a:pPr>
            <a:r>
              <a:rPr lang="en-US" sz="2000" kern="0" dirty="0">
                <a:solidFill>
                  <a:sysClr val="windowText" lastClr="000000"/>
                </a:solidFill>
                <a:latin typeface="Arial" pitchFamily="34" charset="0"/>
              </a:rPr>
              <a:t>Defendants Appeal</a:t>
            </a:r>
          </a:p>
          <a:p>
            <a:pPr marL="342900" indent="-3429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Trump Mediaeval" charset="0"/>
              <a:buChar char="♦"/>
              <a:defRPr/>
            </a:pPr>
            <a:r>
              <a:rPr lang="en-US" sz="2000" kern="0" dirty="0">
                <a:solidFill>
                  <a:sysClr val="windowText" lastClr="000000"/>
                </a:solidFill>
                <a:latin typeface="Arial" pitchFamily="34" charset="0"/>
              </a:rPr>
              <a:t>Pure Financial Guarantee</a:t>
            </a:r>
          </a:p>
        </p:txBody>
      </p:sp>
      <p:pic>
        <p:nvPicPr>
          <p:cNvPr id="10" name="Picture 9" descr="MPj0423015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6400" y="2667000"/>
            <a:ext cx="2179638" cy="327660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MPj04229770000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07447">
            <a:off x="55563" y="4637088"/>
            <a:ext cx="2819400" cy="1852612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 descr="MPj04002670000[1]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0603709">
            <a:off x="6650038" y="1697038"/>
            <a:ext cx="2667000" cy="266700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Arial" charset="0"/>
                <a:cs typeface="Arial" charset="0"/>
              </a:rPr>
              <a:t>SAT Question 5</a:t>
            </a:r>
          </a:p>
        </p:txBody>
      </p:sp>
      <p:sp>
        <p:nvSpPr>
          <p:cNvPr id="20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09600" indent="0">
              <a:lnSpc>
                <a:spcPct val="80000"/>
              </a:lnSpc>
              <a:buClr>
                <a:srgbClr val="C1F944"/>
              </a:buClr>
              <a:buFont typeface="Arial" charset="0"/>
              <a:buNone/>
            </a:pPr>
            <a:r>
              <a:rPr lang="en-US" sz="2000" dirty="0" smtClean="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rPr>
              <a:t>What is the name of Jay’s dog?</a:t>
            </a:r>
          </a:p>
          <a:p>
            <a:pPr marL="609600" indent="0">
              <a:lnSpc>
                <a:spcPct val="50000"/>
              </a:lnSpc>
              <a:buClr>
                <a:srgbClr val="C1F944"/>
              </a:buClr>
              <a:buFont typeface="Arial" charset="0"/>
              <a:buNone/>
            </a:pPr>
            <a:endParaRPr lang="en-US" sz="2000" dirty="0" smtClean="0">
              <a:solidFill>
                <a:schemeClr val="tx1"/>
              </a:solidFill>
              <a:latin typeface="Arial" charset="0"/>
              <a:ea typeface="ＭＳ Ｐゴシック" pitchFamily="34" charset="-128"/>
              <a:cs typeface="Arial" charset="0"/>
            </a:endParaRPr>
          </a:p>
          <a:p>
            <a:pPr marL="990600" lvl="1" indent="-533400">
              <a:lnSpc>
                <a:spcPct val="80000"/>
              </a:lnSpc>
              <a:buClr>
                <a:schemeClr val="bg2">
                  <a:lumMod val="25000"/>
                </a:schemeClr>
              </a:buClr>
              <a:buFontTx/>
              <a:buAutoNum type="alphaUcPeriod"/>
            </a:pPr>
            <a:r>
              <a:rPr lang="en-US" sz="2000" dirty="0" smtClean="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rPr>
              <a:t>Fizbo</a:t>
            </a:r>
          </a:p>
          <a:p>
            <a:pPr marL="990600" lvl="1" indent="-533400">
              <a:lnSpc>
                <a:spcPct val="80000"/>
              </a:lnSpc>
              <a:buClr>
                <a:schemeClr val="bg2">
                  <a:lumMod val="25000"/>
                </a:schemeClr>
              </a:buClr>
              <a:buFontTx/>
              <a:buAutoNum type="alphaUcPeriod"/>
            </a:pPr>
            <a:r>
              <a:rPr lang="en-US" sz="2000" dirty="0" smtClean="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rPr>
              <a:t>Lily</a:t>
            </a:r>
          </a:p>
          <a:p>
            <a:pPr marL="990600" lvl="1" indent="-533400">
              <a:lnSpc>
                <a:spcPct val="80000"/>
              </a:lnSpc>
              <a:buClr>
                <a:schemeClr val="bg2">
                  <a:lumMod val="25000"/>
                </a:schemeClr>
              </a:buClr>
              <a:buFontTx/>
              <a:buAutoNum type="alphaUcPeriod"/>
            </a:pPr>
            <a:r>
              <a:rPr lang="en-US" sz="2000" dirty="0" smtClean="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rPr>
              <a:t>Stella</a:t>
            </a:r>
          </a:p>
          <a:p>
            <a:pPr marL="990600" lvl="1" indent="-533400">
              <a:lnSpc>
                <a:spcPct val="80000"/>
              </a:lnSpc>
              <a:buClr>
                <a:schemeClr val="bg2">
                  <a:lumMod val="25000"/>
                </a:schemeClr>
              </a:buClr>
              <a:buFontTx/>
              <a:buAutoNum type="alphaUcPeriod"/>
            </a:pPr>
            <a:r>
              <a:rPr lang="en-US" sz="2000" dirty="0" smtClean="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rPr>
              <a:t>Bo Bo</a:t>
            </a:r>
          </a:p>
          <a:p>
            <a:pPr marL="990600" lvl="1" indent="-533400">
              <a:lnSpc>
                <a:spcPct val="80000"/>
              </a:lnSpc>
              <a:buClr>
                <a:schemeClr val="bg2">
                  <a:lumMod val="25000"/>
                </a:schemeClr>
              </a:buClr>
              <a:buFontTx/>
              <a:buAutoNum type="alphaUcPeriod"/>
            </a:pPr>
            <a:endParaRPr lang="en-US" sz="1300" dirty="0" smtClean="0">
              <a:solidFill>
                <a:schemeClr val="tx1"/>
              </a:solidFill>
              <a:latin typeface="Century Gothic" pitchFamily="34" charset="0"/>
              <a:ea typeface="ＭＳ Ｐゴシック" pitchFamily="34" charset="-128"/>
              <a:cs typeface="Century Gothic" pitchFamily="34" charset="0"/>
            </a:endParaRPr>
          </a:p>
          <a:p>
            <a:pPr marL="609600" indent="0">
              <a:lnSpc>
                <a:spcPct val="80000"/>
              </a:lnSpc>
              <a:buClr>
                <a:schemeClr val="bg2">
                  <a:lumMod val="25000"/>
                </a:schemeClr>
              </a:buClr>
              <a:buFont typeface="Wingdings 2" pitchFamily="18" charset="2"/>
              <a:buChar char=""/>
            </a:pPr>
            <a:endParaRPr lang="en-US" sz="1400" dirty="0" smtClean="0">
              <a:solidFill>
                <a:schemeClr val="tx1"/>
              </a:solidFill>
              <a:latin typeface="Century Gothic" pitchFamily="34" charset="0"/>
              <a:ea typeface="ＭＳ Ｐゴシック" pitchFamily="34" charset="-128"/>
              <a:cs typeface="Century Gothic" pitchFamily="34" charset="0"/>
            </a:endParaRPr>
          </a:p>
        </p:txBody>
      </p:sp>
      <p:pic>
        <p:nvPicPr>
          <p:cNvPr id="80899" name="Picture 2" descr="https://sp.yimg.com/ib/th?id=JN.RtDuBU8sRbo%2blZaYhDfJIA&amp;pid=15.1&amp;H=89&amp;W=160&amp;P=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42900"/>
            <a:ext cx="2119313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788" name="Picture 4" descr="http://pet-zet.ehclients.com/files/CEL_Stella_AFR_edited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13274">
            <a:off x="370179" y="4199262"/>
            <a:ext cx="3417888" cy="220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790" name="Picture 6" descr="http://static.east.abc.go.com/service/image/ratio/id/5b27ddad-3d3e-4aee-b20c-3a47de43281c/dim/1200.2x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674591" flipV="1">
            <a:off x="4250731" y="3820742"/>
            <a:ext cx="4619625" cy="230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50"/>
                            </p:stCondLst>
                            <p:childTnLst>
                              <p:par>
                                <p:cTn id="8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4.44444E-6 -4.07407E-6 L 0.00139 -0.10671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" y="-5347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18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18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Arial" charset="0"/>
                <a:cs typeface="Arial" charset="0"/>
              </a:rPr>
              <a:t>Program Requirements</a:t>
            </a:r>
            <a:endParaRPr lang="en-US" sz="1500" dirty="0" smtClean="0">
              <a:latin typeface="Arial" charset="0"/>
              <a:cs typeface="Arial" charset="0"/>
            </a:endParaRPr>
          </a:p>
        </p:txBody>
      </p:sp>
      <p:sp>
        <p:nvSpPr>
          <p:cNvPr id="9" name="Content Placeholder 4"/>
          <p:cNvSpPr>
            <a:spLocks noGrp="1"/>
          </p:cNvSpPr>
          <p:nvPr>
            <p:ph idx="1"/>
          </p:nvPr>
        </p:nvSpPr>
        <p:spPr/>
        <p:txBody>
          <a:bodyPr rtlCol="0">
            <a:normAutofit fontScale="85000" lnSpcReduction="20000"/>
          </a:bodyPr>
          <a:lstStyle/>
          <a:p>
            <a:pPr fontAlgn="auto">
              <a:spcAft>
                <a:spcPts val="0"/>
              </a:spcAft>
              <a:buClr>
                <a:schemeClr val="bg2">
                  <a:lumMod val="25000"/>
                </a:schemeClr>
              </a:buClr>
              <a:buFont typeface="Arial"/>
              <a:buChar char="•"/>
              <a:defRPr/>
            </a:pPr>
            <a:r>
              <a:rPr lang="en-US" b="1" dirty="0">
                <a:solidFill>
                  <a:schemeClr val="tx1"/>
                </a:solidFill>
                <a:latin typeface="Arial"/>
                <a:cs typeface="Arial"/>
              </a:rPr>
              <a:t>Types of </a:t>
            </a:r>
            <a:r>
              <a:rPr lang="en-US" b="1" dirty="0" smtClean="0">
                <a:solidFill>
                  <a:schemeClr val="tx1"/>
                </a:solidFill>
                <a:latin typeface="Arial"/>
                <a:cs typeface="Arial"/>
              </a:rPr>
              <a:t>Bonds</a:t>
            </a:r>
          </a:p>
          <a:p>
            <a:pPr fontAlgn="auto">
              <a:spcAft>
                <a:spcPts val="0"/>
              </a:spcAft>
              <a:buClr>
                <a:schemeClr val="bg2">
                  <a:lumMod val="25000"/>
                </a:schemeClr>
              </a:buClr>
              <a:buFont typeface="Arial"/>
              <a:buChar char="•"/>
              <a:defRPr/>
            </a:pPr>
            <a:r>
              <a:rPr lang="en-US" b="1" dirty="0">
                <a:solidFill>
                  <a:schemeClr val="tx1"/>
                </a:solidFill>
                <a:latin typeface="Arial"/>
                <a:cs typeface="Arial"/>
              </a:rPr>
              <a:t>Duration</a:t>
            </a:r>
          </a:p>
          <a:p>
            <a:pPr fontAlgn="auto">
              <a:spcAft>
                <a:spcPts val="0"/>
              </a:spcAft>
              <a:buClr>
                <a:schemeClr val="bg2">
                  <a:lumMod val="25000"/>
                </a:schemeClr>
              </a:buClr>
              <a:buFont typeface="Arial"/>
              <a:buChar char="•"/>
              <a:defRPr/>
            </a:pPr>
            <a:r>
              <a:rPr lang="en-US" b="1" dirty="0">
                <a:solidFill>
                  <a:schemeClr val="tx1"/>
                </a:solidFill>
                <a:latin typeface="Arial"/>
                <a:cs typeface="Arial"/>
              </a:rPr>
              <a:t>Cancelable/Continuous</a:t>
            </a:r>
          </a:p>
          <a:p>
            <a:pPr fontAlgn="auto">
              <a:spcAft>
                <a:spcPts val="0"/>
              </a:spcAft>
              <a:buClr>
                <a:schemeClr val="bg2">
                  <a:lumMod val="25000"/>
                </a:schemeClr>
              </a:buClr>
              <a:buFont typeface="Arial"/>
              <a:buChar char="•"/>
              <a:defRPr/>
            </a:pPr>
            <a:r>
              <a:rPr lang="en-US" b="1" dirty="0">
                <a:solidFill>
                  <a:schemeClr val="tx1"/>
                </a:solidFill>
                <a:latin typeface="Arial"/>
                <a:cs typeface="Arial"/>
              </a:rPr>
              <a:t>Financial Guarantees</a:t>
            </a:r>
          </a:p>
          <a:p>
            <a:pPr fontAlgn="auto">
              <a:spcAft>
                <a:spcPts val="0"/>
              </a:spcAft>
              <a:buClr>
                <a:schemeClr val="bg2">
                  <a:lumMod val="25000"/>
                </a:schemeClr>
              </a:buClr>
              <a:buFont typeface="Arial"/>
              <a:buChar char="•"/>
              <a:defRPr/>
            </a:pPr>
            <a:r>
              <a:rPr lang="en-US" b="1" dirty="0">
                <a:solidFill>
                  <a:schemeClr val="tx1"/>
                </a:solidFill>
                <a:latin typeface="Arial"/>
                <a:cs typeface="Arial"/>
              </a:rPr>
              <a:t>Forfeiture</a:t>
            </a:r>
          </a:p>
          <a:p>
            <a:pPr fontAlgn="auto">
              <a:spcAft>
                <a:spcPts val="0"/>
              </a:spcAft>
              <a:buClr>
                <a:schemeClr val="bg2">
                  <a:lumMod val="25000"/>
                </a:schemeClr>
              </a:buClr>
              <a:buFont typeface="Arial"/>
              <a:buChar char="•"/>
              <a:defRPr/>
            </a:pPr>
            <a:r>
              <a:rPr lang="en-US" b="1" dirty="0">
                <a:solidFill>
                  <a:schemeClr val="tx1"/>
                </a:solidFill>
                <a:latin typeface="Arial"/>
                <a:cs typeface="Arial"/>
              </a:rPr>
              <a:t>Tail </a:t>
            </a:r>
            <a:r>
              <a:rPr lang="en-US" b="1" dirty="0" smtClean="0">
                <a:solidFill>
                  <a:schemeClr val="tx1"/>
                </a:solidFill>
                <a:latin typeface="Arial"/>
                <a:cs typeface="Arial"/>
              </a:rPr>
              <a:t>Exposures</a:t>
            </a:r>
            <a:endParaRPr lang="en-US" b="1" dirty="0">
              <a:solidFill>
                <a:schemeClr val="tx1"/>
              </a:solidFill>
              <a:latin typeface="Arial"/>
              <a:cs typeface="Arial"/>
            </a:endParaRPr>
          </a:p>
          <a:p>
            <a:pPr fontAlgn="auto">
              <a:spcAft>
                <a:spcPts val="0"/>
              </a:spcAft>
              <a:buClr>
                <a:schemeClr val="bg2">
                  <a:lumMod val="25000"/>
                </a:schemeClr>
              </a:buClr>
              <a:buFont typeface="Arial"/>
              <a:buChar char="•"/>
              <a:defRPr/>
            </a:pPr>
            <a:r>
              <a:rPr lang="en-US" b="1" dirty="0">
                <a:solidFill>
                  <a:schemeClr val="tx1"/>
                </a:solidFill>
                <a:latin typeface="Arial"/>
                <a:cs typeface="Arial"/>
              </a:rPr>
              <a:t>Size and Capacity Requirements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endParaRPr lang="en-US" sz="2000" b="1" dirty="0">
              <a:latin typeface="Arial"/>
              <a:cs typeface="Arial"/>
            </a:endParaRP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endParaRPr lang="en-US" sz="2000" b="1" dirty="0" smtClean="0">
              <a:latin typeface="Arial"/>
              <a:cs typeface="Arial"/>
            </a:endParaRP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endParaRPr lang="en-US" sz="2000" b="1" dirty="0" smtClean="0">
              <a:latin typeface="Arial"/>
              <a:cs typeface="Arial"/>
            </a:endParaRP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endParaRPr lang="en-US" sz="2000" b="1" dirty="0">
              <a:latin typeface="Arial"/>
              <a:cs typeface="Arial"/>
            </a:endParaRPr>
          </a:p>
          <a:p>
            <a:pPr marL="457200" lvl="1" indent="0" fontAlgn="auto">
              <a:spcAft>
                <a:spcPts val="0"/>
              </a:spcAft>
              <a:buFont typeface="Arial"/>
              <a:buNone/>
              <a:defRPr/>
            </a:pPr>
            <a:endParaRPr lang="en-US" sz="1600" dirty="0">
              <a:latin typeface="Arial"/>
              <a:cs typeface="Arial"/>
            </a:endParaRPr>
          </a:p>
          <a:p>
            <a:pPr lvl="1" fontAlgn="auto">
              <a:spcAft>
                <a:spcPts val="0"/>
              </a:spcAft>
              <a:buFont typeface="Arial"/>
              <a:buChar char="–"/>
              <a:defRPr/>
            </a:pPr>
            <a:endParaRPr lang="en-US" sz="1600" dirty="0">
              <a:latin typeface="Arial"/>
              <a:cs typeface="Arial"/>
            </a:endParaRPr>
          </a:p>
          <a:p>
            <a:pPr lvl="1" fontAlgn="auto">
              <a:spcAft>
                <a:spcPts val="0"/>
              </a:spcAft>
              <a:buFont typeface="Arial"/>
              <a:buChar char="–"/>
              <a:defRPr/>
            </a:pPr>
            <a:endParaRPr lang="en-US" sz="16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Sr. Unsecured Debt Ratings</a:t>
            </a:r>
          </a:p>
        </p:txBody>
      </p:sp>
      <p:pic>
        <p:nvPicPr>
          <p:cNvPr id="1228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6259" y="2770188"/>
            <a:ext cx="5929895" cy="3267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8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8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2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4572000" y="2649070"/>
            <a:ext cx="4800599" cy="3505667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/>
              <a:buNone/>
              <a:defRPr/>
            </a:pPr>
            <a:r>
              <a:rPr lang="en-US" sz="2800" b="1" cap="all" dirty="0" smtClean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REAL LIFE #3</a:t>
            </a:r>
            <a:r>
              <a:rPr lang="en-US" sz="2800" b="1" cap="all" dirty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/>
            </a:r>
            <a:br>
              <a:rPr lang="en-US" sz="2800" b="1" cap="all" dirty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</a:br>
            <a:endParaRPr lang="en-US" sz="2800" b="1" cap="all" dirty="0" smtClean="0">
              <a:solidFill>
                <a:prstClr val="black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 fontAlgn="auto">
              <a:spcAft>
                <a:spcPts val="0"/>
              </a:spcAft>
              <a:buFont typeface="Arial"/>
              <a:buNone/>
              <a:defRPr/>
            </a:pPr>
            <a:r>
              <a:rPr lang="en-US" b="1" cap="all" dirty="0" smtClean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GETTING </a:t>
            </a:r>
            <a:r>
              <a:rPr lang="en-US" b="1" cap="all" dirty="0" smtClean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CREATIVE </a:t>
            </a:r>
            <a:r>
              <a:rPr lang="en-US" b="1" cap="all" dirty="0" smtClean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WITH SURETY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Arial" charset="0"/>
                <a:cs typeface="Arial" charset="0"/>
              </a:rPr>
              <a:t>Financial Underwriting</a:t>
            </a:r>
            <a:endParaRPr lang="en-US" sz="1500" dirty="0" smtClean="0">
              <a:latin typeface="Arial" charset="0"/>
              <a:cs typeface="Arial" charset="0"/>
            </a:endParaRPr>
          </a:p>
        </p:txBody>
      </p:sp>
      <p:sp>
        <p:nvSpPr>
          <p:cNvPr id="9" name="Content Placeholder 4"/>
          <p:cNvSpPr>
            <a:spLocks noGrp="1"/>
          </p:cNvSpPr>
          <p:nvPr>
            <p:ph idx="1"/>
          </p:nvPr>
        </p:nvSpPr>
        <p:spPr>
          <a:xfrm>
            <a:off x="739775" y="2286000"/>
            <a:ext cx="7662863" cy="4495800"/>
          </a:xfrm>
        </p:spPr>
        <p:txBody>
          <a:bodyPr rtlCol="0">
            <a:normAutofit fontScale="40000" lnSpcReduction="20000"/>
          </a:bodyPr>
          <a:lstStyle/>
          <a:p>
            <a:pPr fontAlgn="auto">
              <a:spcAft>
                <a:spcPts val="0"/>
              </a:spcAft>
              <a:buClr>
                <a:schemeClr val="bg2">
                  <a:lumMod val="25000"/>
                </a:schemeClr>
              </a:buClr>
              <a:buFont typeface="Arial"/>
              <a:buChar char="•"/>
              <a:defRPr/>
            </a:pPr>
            <a:r>
              <a:rPr lang="en-US" sz="5000" b="1" dirty="0">
                <a:solidFill>
                  <a:schemeClr val="tx1"/>
                </a:solidFill>
                <a:latin typeface="Arial"/>
                <a:cs typeface="Arial"/>
              </a:rPr>
              <a:t>Sr. Unsecured Debt </a:t>
            </a:r>
            <a:r>
              <a:rPr lang="en-US" sz="5000" b="1" dirty="0" smtClean="0">
                <a:solidFill>
                  <a:schemeClr val="tx1"/>
                </a:solidFill>
                <a:latin typeface="Arial"/>
                <a:cs typeface="Arial"/>
              </a:rPr>
              <a:t>Ratings</a:t>
            </a:r>
          </a:p>
          <a:p>
            <a:pPr fontAlgn="auto">
              <a:spcAft>
                <a:spcPts val="0"/>
              </a:spcAft>
              <a:buClr>
                <a:schemeClr val="bg2">
                  <a:lumMod val="25000"/>
                </a:schemeClr>
              </a:buClr>
              <a:buFont typeface="Arial"/>
              <a:buChar char="•"/>
              <a:defRPr/>
            </a:pPr>
            <a:r>
              <a:rPr lang="en-US" sz="5000" b="1" dirty="0">
                <a:solidFill>
                  <a:schemeClr val="tx1"/>
                </a:solidFill>
                <a:latin typeface="Arial"/>
                <a:cs typeface="Arial"/>
              </a:rPr>
              <a:t>Transparency</a:t>
            </a:r>
          </a:p>
          <a:p>
            <a:pPr lvl="1" fontAlgn="auto">
              <a:spcAft>
                <a:spcPts val="0"/>
              </a:spcAft>
              <a:buClr>
                <a:schemeClr val="bg2">
                  <a:lumMod val="25000"/>
                </a:schemeClr>
              </a:buClr>
              <a:buFont typeface="Arial"/>
              <a:buChar char="–"/>
              <a:defRPr/>
            </a:pPr>
            <a:r>
              <a:rPr lang="en-US" sz="5000" dirty="0">
                <a:solidFill>
                  <a:schemeClr val="tx1"/>
                </a:solidFill>
                <a:latin typeface="Arial"/>
                <a:cs typeface="Arial"/>
              </a:rPr>
              <a:t>Financial</a:t>
            </a:r>
          </a:p>
          <a:p>
            <a:pPr lvl="1" fontAlgn="auto">
              <a:spcAft>
                <a:spcPts val="0"/>
              </a:spcAft>
              <a:buClr>
                <a:schemeClr val="bg2">
                  <a:lumMod val="25000"/>
                </a:schemeClr>
              </a:buClr>
              <a:buFont typeface="Arial"/>
              <a:buChar char="–"/>
              <a:defRPr/>
            </a:pPr>
            <a:r>
              <a:rPr lang="en-US" sz="5000" dirty="0">
                <a:solidFill>
                  <a:schemeClr val="tx1"/>
                </a:solidFill>
                <a:latin typeface="Arial"/>
                <a:cs typeface="Arial"/>
              </a:rPr>
              <a:t>Operational</a:t>
            </a:r>
          </a:p>
          <a:p>
            <a:pPr fontAlgn="auto">
              <a:spcAft>
                <a:spcPts val="0"/>
              </a:spcAft>
              <a:buClr>
                <a:schemeClr val="bg2">
                  <a:lumMod val="25000"/>
                </a:schemeClr>
              </a:buClr>
              <a:buFont typeface="Arial"/>
              <a:buChar char="•"/>
              <a:defRPr/>
            </a:pPr>
            <a:r>
              <a:rPr lang="en-US" sz="5000" b="1" dirty="0">
                <a:solidFill>
                  <a:schemeClr val="tx1"/>
                </a:solidFill>
                <a:latin typeface="Arial"/>
                <a:cs typeface="Arial"/>
              </a:rPr>
              <a:t>Financial &amp; Credit Profile</a:t>
            </a:r>
          </a:p>
          <a:p>
            <a:pPr lvl="1" fontAlgn="auto">
              <a:spcAft>
                <a:spcPts val="0"/>
              </a:spcAft>
              <a:buClr>
                <a:schemeClr val="bg2">
                  <a:lumMod val="25000"/>
                </a:schemeClr>
              </a:buClr>
              <a:buFont typeface="Arial"/>
              <a:buChar char="–"/>
              <a:defRPr/>
            </a:pPr>
            <a:r>
              <a:rPr lang="en-US" sz="5000" dirty="0">
                <a:solidFill>
                  <a:schemeClr val="tx1"/>
                </a:solidFill>
                <a:latin typeface="Arial"/>
                <a:cs typeface="Arial"/>
              </a:rPr>
              <a:t>Profitability</a:t>
            </a:r>
          </a:p>
          <a:p>
            <a:pPr lvl="1" fontAlgn="auto">
              <a:spcAft>
                <a:spcPts val="0"/>
              </a:spcAft>
              <a:buClr>
                <a:schemeClr val="bg2">
                  <a:lumMod val="25000"/>
                </a:schemeClr>
              </a:buClr>
              <a:buFont typeface="Arial"/>
              <a:buChar char="–"/>
              <a:defRPr/>
            </a:pPr>
            <a:r>
              <a:rPr lang="en-US" sz="5000" dirty="0">
                <a:solidFill>
                  <a:schemeClr val="tx1"/>
                </a:solidFill>
                <a:latin typeface="Arial"/>
                <a:cs typeface="Arial"/>
              </a:rPr>
              <a:t>Cash Flow</a:t>
            </a:r>
          </a:p>
          <a:p>
            <a:pPr lvl="1" fontAlgn="auto">
              <a:spcAft>
                <a:spcPts val="0"/>
              </a:spcAft>
              <a:buClr>
                <a:schemeClr val="bg2">
                  <a:lumMod val="25000"/>
                </a:schemeClr>
              </a:buClr>
              <a:buFont typeface="Arial"/>
              <a:buChar char="–"/>
              <a:defRPr/>
            </a:pPr>
            <a:r>
              <a:rPr lang="en-US" sz="5000" dirty="0">
                <a:solidFill>
                  <a:schemeClr val="tx1"/>
                </a:solidFill>
                <a:latin typeface="Arial"/>
                <a:cs typeface="Arial"/>
              </a:rPr>
              <a:t>Liquidity</a:t>
            </a:r>
          </a:p>
          <a:p>
            <a:pPr lvl="1" fontAlgn="auto">
              <a:spcAft>
                <a:spcPts val="0"/>
              </a:spcAft>
              <a:buClr>
                <a:schemeClr val="bg2">
                  <a:lumMod val="25000"/>
                </a:schemeClr>
              </a:buClr>
              <a:buFont typeface="Arial"/>
              <a:buChar char="–"/>
              <a:defRPr/>
            </a:pPr>
            <a:r>
              <a:rPr lang="en-US" sz="5000" dirty="0">
                <a:solidFill>
                  <a:schemeClr val="tx1"/>
                </a:solidFill>
                <a:latin typeface="Arial"/>
                <a:cs typeface="Arial"/>
              </a:rPr>
              <a:t>Capital Base</a:t>
            </a:r>
          </a:p>
          <a:p>
            <a:pPr fontAlgn="auto">
              <a:spcAft>
                <a:spcPts val="0"/>
              </a:spcAft>
              <a:buClr>
                <a:schemeClr val="bg2">
                  <a:lumMod val="25000"/>
                </a:schemeClr>
              </a:buClr>
              <a:buFont typeface="Arial"/>
              <a:buChar char="•"/>
              <a:defRPr/>
            </a:pPr>
            <a:r>
              <a:rPr lang="en-US" sz="5000" b="1" dirty="0">
                <a:solidFill>
                  <a:schemeClr val="tx1"/>
                </a:solidFill>
                <a:latin typeface="Arial"/>
                <a:cs typeface="Arial"/>
              </a:rPr>
              <a:t>Security Packaging</a:t>
            </a:r>
          </a:p>
          <a:p>
            <a:pPr lvl="1" fontAlgn="auto">
              <a:spcAft>
                <a:spcPts val="0"/>
              </a:spcAft>
              <a:buClr>
                <a:schemeClr val="bg2">
                  <a:lumMod val="25000"/>
                </a:schemeClr>
              </a:buClr>
              <a:buFont typeface="Arial"/>
              <a:buChar char="–"/>
              <a:defRPr/>
            </a:pPr>
            <a:r>
              <a:rPr lang="en-US" sz="5000" dirty="0">
                <a:solidFill>
                  <a:schemeClr val="tx1"/>
                </a:solidFill>
                <a:latin typeface="Arial"/>
                <a:cs typeface="Arial"/>
              </a:rPr>
              <a:t>Collateral</a:t>
            </a:r>
          </a:p>
          <a:p>
            <a:pPr lvl="1" fontAlgn="auto">
              <a:spcAft>
                <a:spcPts val="0"/>
              </a:spcAft>
              <a:buClr>
                <a:schemeClr val="bg2">
                  <a:lumMod val="25000"/>
                </a:schemeClr>
              </a:buClr>
              <a:buFont typeface="Arial"/>
              <a:buChar char="–"/>
              <a:defRPr/>
            </a:pPr>
            <a:r>
              <a:rPr lang="en-US" sz="5000" dirty="0">
                <a:solidFill>
                  <a:schemeClr val="tx1"/>
                </a:solidFill>
                <a:latin typeface="Arial"/>
                <a:cs typeface="Arial"/>
              </a:rPr>
              <a:t>Indemnity</a:t>
            </a:r>
          </a:p>
          <a:p>
            <a:pPr fontAlgn="auto">
              <a:spcAft>
                <a:spcPts val="0"/>
              </a:spcAft>
              <a:buClr>
                <a:schemeClr val="bg2">
                  <a:lumMod val="25000"/>
                </a:schemeClr>
              </a:buClr>
              <a:buFont typeface="Arial"/>
              <a:buChar char="•"/>
              <a:defRPr/>
            </a:pPr>
            <a:endParaRPr lang="en-US" sz="2000" b="1" dirty="0">
              <a:latin typeface="Arial"/>
              <a:cs typeface="Arial"/>
            </a:endParaRPr>
          </a:p>
          <a:p>
            <a:pPr fontAlgn="auto">
              <a:spcAft>
                <a:spcPts val="0"/>
              </a:spcAft>
              <a:buClr>
                <a:schemeClr val="bg2">
                  <a:lumMod val="25000"/>
                </a:schemeClr>
              </a:buClr>
              <a:buFont typeface="Arial"/>
              <a:buChar char="•"/>
              <a:defRPr/>
            </a:pPr>
            <a:endParaRPr lang="en-US" sz="2000" b="1" dirty="0">
              <a:latin typeface="Arial"/>
              <a:cs typeface="Arial"/>
            </a:endParaRPr>
          </a:p>
          <a:p>
            <a:pPr fontAlgn="auto">
              <a:spcAft>
                <a:spcPts val="0"/>
              </a:spcAft>
              <a:buClr>
                <a:schemeClr val="bg2">
                  <a:lumMod val="25000"/>
                </a:schemeClr>
              </a:buClr>
              <a:buFont typeface="Arial"/>
              <a:buChar char="•"/>
              <a:defRPr/>
            </a:pPr>
            <a:endParaRPr lang="en-US" sz="2000" b="1" dirty="0" smtClean="0">
              <a:latin typeface="Arial"/>
              <a:cs typeface="Arial"/>
            </a:endParaRPr>
          </a:p>
          <a:p>
            <a:pPr fontAlgn="auto">
              <a:spcAft>
                <a:spcPts val="0"/>
              </a:spcAft>
              <a:buClr>
                <a:schemeClr val="bg2">
                  <a:lumMod val="25000"/>
                </a:schemeClr>
              </a:buClr>
              <a:buFont typeface="Arial"/>
              <a:buChar char="•"/>
              <a:defRPr/>
            </a:pPr>
            <a:endParaRPr lang="en-US" sz="2000" b="1" dirty="0" smtClean="0">
              <a:latin typeface="Arial"/>
              <a:cs typeface="Arial"/>
            </a:endParaRPr>
          </a:p>
          <a:p>
            <a:pPr fontAlgn="auto">
              <a:spcAft>
                <a:spcPts val="0"/>
              </a:spcAft>
              <a:buClr>
                <a:schemeClr val="bg2">
                  <a:lumMod val="25000"/>
                </a:schemeClr>
              </a:buClr>
              <a:buFont typeface="Arial"/>
              <a:buChar char="•"/>
              <a:defRPr/>
            </a:pPr>
            <a:endParaRPr lang="en-US" sz="2000" b="1" dirty="0">
              <a:latin typeface="Arial"/>
              <a:cs typeface="Arial"/>
            </a:endParaRPr>
          </a:p>
          <a:p>
            <a:pPr marL="457200" lvl="1" indent="0" fontAlgn="auto">
              <a:spcAft>
                <a:spcPts val="0"/>
              </a:spcAft>
              <a:buClr>
                <a:schemeClr val="bg2">
                  <a:lumMod val="25000"/>
                </a:schemeClr>
              </a:buClr>
              <a:buFont typeface="Arial"/>
              <a:buNone/>
              <a:defRPr/>
            </a:pPr>
            <a:endParaRPr lang="en-US" sz="1600" dirty="0">
              <a:latin typeface="Arial"/>
              <a:cs typeface="Arial"/>
            </a:endParaRPr>
          </a:p>
          <a:p>
            <a:pPr lvl="1" fontAlgn="auto">
              <a:spcAft>
                <a:spcPts val="0"/>
              </a:spcAft>
              <a:buClr>
                <a:schemeClr val="bg2">
                  <a:lumMod val="25000"/>
                </a:schemeClr>
              </a:buClr>
              <a:buFont typeface="Arial"/>
              <a:buChar char="–"/>
              <a:defRPr/>
            </a:pPr>
            <a:endParaRPr lang="en-US" sz="1600" dirty="0">
              <a:latin typeface="Arial"/>
              <a:cs typeface="Arial"/>
            </a:endParaRPr>
          </a:p>
          <a:p>
            <a:pPr lvl="1" fontAlgn="auto">
              <a:spcAft>
                <a:spcPts val="0"/>
              </a:spcAft>
              <a:buClr>
                <a:schemeClr val="bg2">
                  <a:lumMod val="25000"/>
                </a:schemeClr>
              </a:buClr>
              <a:buFont typeface="Arial"/>
              <a:buChar char="–"/>
              <a:defRPr/>
            </a:pPr>
            <a:endParaRPr lang="en-US" sz="1600" dirty="0">
              <a:latin typeface="Arial"/>
              <a:cs typeface="Arial"/>
            </a:endParaRPr>
          </a:p>
          <a:p>
            <a:pPr lvl="1" fontAlgn="auto">
              <a:spcAft>
                <a:spcPts val="0"/>
              </a:spcAft>
              <a:buClr>
                <a:schemeClr val="bg2">
                  <a:lumMod val="25000"/>
                </a:schemeClr>
              </a:buClr>
              <a:buFont typeface="Arial"/>
              <a:buChar char="–"/>
              <a:defRPr/>
            </a:pPr>
            <a:endParaRPr lang="en-US" sz="1600" dirty="0" smtClean="0">
              <a:latin typeface="Arial"/>
              <a:cs typeface="Arial"/>
            </a:endParaRPr>
          </a:p>
          <a:p>
            <a:pPr marL="457200" lvl="1" indent="0" fontAlgn="auto">
              <a:spcAft>
                <a:spcPts val="0"/>
              </a:spcAft>
              <a:buClr>
                <a:schemeClr val="bg2">
                  <a:lumMod val="25000"/>
                </a:schemeClr>
              </a:buClr>
              <a:buFont typeface="Arial"/>
              <a:buNone/>
              <a:defRPr/>
            </a:pPr>
            <a:endParaRPr lang="en-US" sz="16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  <a:cs typeface="Arial" charset="0"/>
              </a:rPr>
              <a:t>Surety is NOT Insurance</a:t>
            </a:r>
          </a:p>
        </p:txBody>
      </p:sp>
      <p:sp>
        <p:nvSpPr>
          <p:cNvPr id="12" name="Rectangle 6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533400" indent="-533400">
              <a:buClr>
                <a:schemeClr val="bg2">
                  <a:lumMod val="25000"/>
                </a:schemeClr>
              </a:buClr>
              <a:buFontTx/>
              <a:buAutoNum type="arabicPeriod"/>
            </a:pPr>
            <a:r>
              <a:rPr lang="en-US" sz="2000" b="1" dirty="0" smtClean="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rPr>
              <a:t>Three Parties</a:t>
            </a:r>
          </a:p>
          <a:p>
            <a:pPr marL="933450" lvl="1" indent="-476250">
              <a:buClr>
                <a:schemeClr val="bg2">
                  <a:lumMod val="25000"/>
                </a:schemeClr>
              </a:buClr>
              <a:buFontTx/>
              <a:buChar char="•"/>
            </a:pPr>
            <a:r>
              <a:rPr lang="en-US" dirty="0" smtClean="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rPr>
              <a:t>Obligee</a:t>
            </a:r>
          </a:p>
          <a:p>
            <a:pPr marL="933450" lvl="1" indent="-476250">
              <a:buClr>
                <a:schemeClr val="bg2">
                  <a:lumMod val="25000"/>
                </a:schemeClr>
              </a:buClr>
              <a:buFontTx/>
              <a:buChar char="•"/>
            </a:pPr>
            <a:r>
              <a:rPr lang="en-US" dirty="0" smtClean="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rPr>
              <a:t>Principal</a:t>
            </a:r>
          </a:p>
          <a:p>
            <a:pPr marL="933450" lvl="1" indent="-476250">
              <a:buClr>
                <a:schemeClr val="bg2">
                  <a:lumMod val="25000"/>
                </a:schemeClr>
              </a:buClr>
              <a:buFontTx/>
              <a:buChar char="•"/>
            </a:pPr>
            <a:r>
              <a:rPr lang="en-US" dirty="0" smtClean="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rPr>
              <a:t>Surety</a:t>
            </a:r>
          </a:p>
          <a:p>
            <a:pPr marL="533400" indent="-533400">
              <a:buClr>
                <a:schemeClr val="bg2">
                  <a:lumMod val="25000"/>
                </a:schemeClr>
              </a:buClr>
              <a:buFontTx/>
              <a:buAutoNum type="arabicPeriod"/>
            </a:pPr>
            <a:r>
              <a:rPr lang="en-US" sz="2000" b="1" dirty="0" smtClean="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rPr>
              <a:t>No Losses</a:t>
            </a:r>
          </a:p>
          <a:p>
            <a:pPr marL="533400" indent="-533400">
              <a:buClr>
                <a:schemeClr val="bg2">
                  <a:lumMod val="25000"/>
                </a:schemeClr>
              </a:buClr>
              <a:buFontTx/>
              <a:buAutoNum type="arabicPeriod"/>
            </a:pPr>
            <a:r>
              <a:rPr lang="en-US" sz="2000" b="1" dirty="0" smtClean="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rPr>
              <a:t>Indemnity</a:t>
            </a:r>
          </a:p>
          <a:p>
            <a:pPr marL="533400" indent="-533400">
              <a:buClr>
                <a:schemeClr val="bg2">
                  <a:lumMod val="25000"/>
                </a:schemeClr>
              </a:buClr>
              <a:buFontTx/>
              <a:buAutoNum type="arabicPeriod"/>
            </a:pPr>
            <a:r>
              <a:rPr lang="en-US" sz="2000" b="1" dirty="0" smtClean="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rPr>
              <a:t>Rate</a:t>
            </a:r>
          </a:p>
        </p:txBody>
      </p:sp>
      <p:pic>
        <p:nvPicPr>
          <p:cNvPr id="68612" name="Picture 13" descr="PPP_CSPHE_CLP_BallsGroupCon01_Gr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0100" y="2057400"/>
            <a:ext cx="1793875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14" descr="PPP_CSPHE_CLP_BallsGroupCon01_Blu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7100" y="4152900"/>
            <a:ext cx="1739900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15" descr="PPP_CSPHE_CLP_BallsGroupCon01_Gree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3100" y="4152900"/>
            <a:ext cx="1739900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16" descr="PPP_CARRO_CLP_Arrow_Up_Blu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2445">
            <a:off x="5773738" y="3403600"/>
            <a:ext cx="439737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17" descr="PPP_CARRO_CLP_Arrow_Rt_Gree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741604">
            <a:off x="6812756" y="3574257"/>
            <a:ext cx="766763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7" name="WordArt 18"/>
          <p:cNvSpPr>
            <a:spLocks noChangeArrowheads="1" noChangeShapeType="1" noTextEdit="1"/>
          </p:cNvSpPr>
          <p:nvPr/>
        </p:nvSpPr>
        <p:spPr bwMode="auto">
          <a:xfrm>
            <a:off x="6184900" y="2438400"/>
            <a:ext cx="866775" cy="566738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1800" kern="10" normalizeH="1" dirty="0">
                <a:ln w="9525">
                  <a:solidFill>
                    <a:srgbClr val="333333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Impact"/>
              </a:rPr>
              <a:t>OBLIGEE</a:t>
            </a:r>
          </a:p>
        </p:txBody>
      </p:sp>
      <p:sp>
        <p:nvSpPr>
          <p:cNvPr id="29" name="WordArt 19"/>
          <p:cNvSpPr>
            <a:spLocks noChangeArrowheads="1" noChangeShapeType="1" noTextEdit="1"/>
          </p:cNvSpPr>
          <p:nvPr/>
        </p:nvSpPr>
        <p:spPr bwMode="auto">
          <a:xfrm>
            <a:off x="7327900" y="4572000"/>
            <a:ext cx="838200" cy="492125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1800" kern="10" normalizeH="1" dirty="0">
                <a:ln w="9525">
                  <a:solidFill>
                    <a:srgbClr val="339966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Impact"/>
              </a:rPr>
              <a:t>SURETY</a:t>
            </a:r>
          </a:p>
        </p:txBody>
      </p:sp>
      <p:sp>
        <p:nvSpPr>
          <p:cNvPr id="30" name="WordArt 20"/>
          <p:cNvSpPr>
            <a:spLocks noChangeArrowheads="1" noChangeShapeType="1" noTextEdit="1"/>
          </p:cNvSpPr>
          <p:nvPr/>
        </p:nvSpPr>
        <p:spPr bwMode="auto">
          <a:xfrm>
            <a:off x="4965700" y="4572000"/>
            <a:ext cx="911225" cy="561975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1800" kern="10" normalizeH="1" dirty="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Impact"/>
              </a:rPr>
              <a:t>PRINCIPAL</a:t>
            </a:r>
          </a:p>
        </p:txBody>
      </p:sp>
      <p:pic>
        <p:nvPicPr>
          <p:cNvPr id="31" name="Picture 21" descr="PPP_CARRO_CLP_Arrow_Rt_Gree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4900" y="4572000"/>
            <a:ext cx="728663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4800600" y="2649070"/>
            <a:ext cx="4092575" cy="3505667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/>
              <a:buNone/>
              <a:defRPr/>
            </a:pPr>
            <a:r>
              <a:rPr lang="en-US" sz="2800" b="1" cap="all" dirty="0" smtClean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REAL LIFE #</a:t>
            </a:r>
            <a:r>
              <a:rPr lang="en-US" sz="2800" b="1" cap="all" dirty="0" smtClean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4</a:t>
            </a:r>
          </a:p>
          <a:p>
            <a:pPr fontAlgn="auto">
              <a:spcAft>
                <a:spcPts val="0"/>
              </a:spcAft>
              <a:buFont typeface="Arial"/>
              <a:buNone/>
              <a:defRPr/>
            </a:pPr>
            <a:r>
              <a:rPr lang="en-US" sz="2800" b="1" cap="all" dirty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/>
            </a:r>
            <a:br>
              <a:rPr lang="en-US" sz="2800" b="1" cap="all" dirty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</a:br>
            <a:r>
              <a:rPr lang="en-US" b="1" cap="all" dirty="0" smtClean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“you’re on your own kid.”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Arial" charset="0"/>
                <a:cs typeface="Arial" charset="0"/>
              </a:rPr>
              <a:t>Bond Underwriting Criteria</a:t>
            </a:r>
            <a:endParaRPr lang="en-US" sz="1500" dirty="0" smtClean="0">
              <a:latin typeface="Arial" charset="0"/>
              <a:cs typeface="Arial" charset="0"/>
            </a:endParaRPr>
          </a:p>
        </p:txBody>
      </p:sp>
      <p:sp>
        <p:nvSpPr>
          <p:cNvPr id="9" name="Content Placeholder 4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Clr>
                <a:schemeClr val="bg2">
                  <a:lumMod val="25000"/>
                </a:schemeClr>
              </a:buClr>
              <a:buFont typeface="Arial"/>
              <a:buChar char="•"/>
              <a:defRPr/>
            </a:pPr>
            <a:r>
              <a:rPr lang="en-US" sz="2000" b="1" dirty="0">
                <a:solidFill>
                  <a:schemeClr val="tx1"/>
                </a:solidFill>
                <a:latin typeface="Arial"/>
                <a:cs typeface="Arial"/>
              </a:rPr>
              <a:t>Obligation</a:t>
            </a:r>
          </a:p>
          <a:p>
            <a:pPr fontAlgn="auto">
              <a:spcAft>
                <a:spcPts val="0"/>
              </a:spcAft>
              <a:buClr>
                <a:schemeClr val="bg2">
                  <a:lumMod val="25000"/>
                </a:schemeClr>
              </a:buClr>
              <a:buFont typeface="Arial"/>
              <a:buChar char="•"/>
              <a:defRPr/>
            </a:pPr>
            <a:r>
              <a:rPr lang="en-US" sz="2000" b="1" dirty="0">
                <a:solidFill>
                  <a:schemeClr val="tx1"/>
                </a:solidFill>
                <a:latin typeface="Arial"/>
                <a:cs typeface="Arial"/>
              </a:rPr>
              <a:t>Bond Form Language</a:t>
            </a:r>
          </a:p>
          <a:p>
            <a:pPr fontAlgn="auto">
              <a:spcAft>
                <a:spcPts val="0"/>
              </a:spcAft>
              <a:buClr>
                <a:schemeClr val="bg2">
                  <a:lumMod val="25000"/>
                </a:schemeClr>
              </a:buClr>
              <a:buFont typeface="Arial"/>
              <a:buChar char="•"/>
              <a:defRPr/>
            </a:pPr>
            <a:r>
              <a:rPr lang="en-US" sz="2000" b="1" dirty="0">
                <a:solidFill>
                  <a:schemeClr val="tx1"/>
                </a:solidFill>
                <a:latin typeface="Arial"/>
                <a:cs typeface="Arial"/>
              </a:rPr>
              <a:t>Duration</a:t>
            </a:r>
          </a:p>
          <a:p>
            <a:pPr fontAlgn="auto">
              <a:spcAft>
                <a:spcPts val="0"/>
              </a:spcAft>
              <a:buClr>
                <a:schemeClr val="bg2">
                  <a:lumMod val="25000"/>
                </a:schemeClr>
              </a:buClr>
              <a:buFont typeface="Arial"/>
              <a:buChar char="•"/>
              <a:defRPr/>
            </a:pPr>
            <a:r>
              <a:rPr lang="en-US" sz="2000" b="1" dirty="0">
                <a:solidFill>
                  <a:schemeClr val="tx1"/>
                </a:solidFill>
                <a:latin typeface="Arial"/>
                <a:cs typeface="Arial"/>
              </a:rPr>
              <a:t>Bond Penalty</a:t>
            </a:r>
          </a:p>
          <a:p>
            <a:pPr fontAlgn="auto">
              <a:spcAft>
                <a:spcPts val="0"/>
              </a:spcAft>
              <a:buClr>
                <a:schemeClr val="bg2">
                  <a:lumMod val="25000"/>
                </a:schemeClr>
              </a:buClr>
              <a:buFont typeface="Arial"/>
              <a:buChar char="•"/>
              <a:defRPr/>
            </a:pPr>
            <a:r>
              <a:rPr lang="en-US" sz="2000" b="1" dirty="0">
                <a:solidFill>
                  <a:schemeClr val="tx1"/>
                </a:solidFill>
                <a:latin typeface="Arial"/>
                <a:cs typeface="Arial"/>
              </a:rPr>
              <a:t>Pricing</a:t>
            </a: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endParaRPr lang="en-US" sz="2000" b="1" dirty="0">
              <a:latin typeface="Arial"/>
              <a:cs typeface="Arial"/>
            </a:endParaRP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endParaRPr lang="en-US" sz="2000" b="1" dirty="0">
              <a:latin typeface="Arial"/>
              <a:cs typeface="Arial"/>
            </a:endParaRP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endParaRPr lang="en-US" sz="2000" b="1" dirty="0" smtClean="0">
              <a:latin typeface="Arial"/>
              <a:cs typeface="Arial"/>
            </a:endParaRP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endParaRPr lang="en-US" sz="2000" b="1" dirty="0" smtClean="0">
              <a:latin typeface="Arial"/>
              <a:cs typeface="Arial"/>
            </a:endParaRP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endParaRPr lang="en-US" sz="2000" b="1" dirty="0">
              <a:latin typeface="Arial"/>
              <a:cs typeface="Arial"/>
            </a:endParaRPr>
          </a:p>
          <a:p>
            <a:pPr marL="457200" lvl="1" indent="0" fontAlgn="auto">
              <a:spcAft>
                <a:spcPts val="0"/>
              </a:spcAft>
              <a:buFont typeface="Arial"/>
              <a:buNone/>
              <a:defRPr/>
            </a:pPr>
            <a:endParaRPr lang="en-US" sz="1600" dirty="0">
              <a:latin typeface="Arial"/>
              <a:cs typeface="Arial"/>
            </a:endParaRPr>
          </a:p>
          <a:p>
            <a:pPr lvl="1" fontAlgn="auto">
              <a:spcAft>
                <a:spcPts val="0"/>
              </a:spcAft>
              <a:buFont typeface="Arial"/>
              <a:buChar char="–"/>
              <a:defRPr/>
            </a:pPr>
            <a:endParaRPr lang="en-US" sz="1600" dirty="0">
              <a:latin typeface="Arial"/>
              <a:cs typeface="Arial"/>
            </a:endParaRPr>
          </a:p>
          <a:p>
            <a:pPr lvl="1" fontAlgn="auto">
              <a:spcAft>
                <a:spcPts val="0"/>
              </a:spcAft>
              <a:buFont typeface="Arial"/>
              <a:buChar char="–"/>
              <a:defRPr/>
            </a:pPr>
            <a:endParaRPr lang="en-US" sz="1600" dirty="0">
              <a:latin typeface="Arial"/>
              <a:cs typeface="Arial"/>
            </a:endParaRPr>
          </a:p>
          <a:p>
            <a:pPr lvl="1" fontAlgn="auto">
              <a:spcAft>
                <a:spcPts val="0"/>
              </a:spcAft>
              <a:buFont typeface="Arial"/>
              <a:buChar char="–"/>
              <a:defRPr/>
            </a:pPr>
            <a:endParaRPr lang="en-US" sz="1600" dirty="0" smtClean="0">
              <a:latin typeface="Arial"/>
              <a:cs typeface="Arial"/>
            </a:endParaRPr>
          </a:p>
          <a:p>
            <a:pPr marL="457200" lvl="1" indent="0" fontAlgn="auto">
              <a:spcAft>
                <a:spcPts val="0"/>
              </a:spcAft>
              <a:buFont typeface="Arial"/>
              <a:buNone/>
              <a:defRPr/>
            </a:pPr>
            <a:endParaRPr lang="en-US" sz="16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Arial" charset="0"/>
                <a:cs typeface="Arial" charset="0"/>
              </a:rPr>
              <a:t>Program Considerations</a:t>
            </a:r>
            <a:endParaRPr lang="en-US" sz="1500" dirty="0" smtClean="0">
              <a:latin typeface="Arial" charset="0"/>
              <a:cs typeface="Arial" charset="0"/>
            </a:endParaRPr>
          </a:p>
        </p:txBody>
      </p:sp>
      <p:sp>
        <p:nvSpPr>
          <p:cNvPr id="9" name="Content Placeholder 4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Clr>
                <a:schemeClr val="bg2">
                  <a:lumMod val="25000"/>
                </a:schemeClr>
              </a:buClr>
              <a:buFont typeface="Arial"/>
              <a:buChar char="•"/>
              <a:defRPr/>
            </a:pPr>
            <a:r>
              <a:rPr lang="en-US" sz="2000" b="1" dirty="0">
                <a:solidFill>
                  <a:schemeClr val="tx1"/>
                </a:solidFill>
                <a:latin typeface="Arial"/>
                <a:cs typeface="Arial"/>
              </a:rPr>
              <a:t>Professional surety broker</a:t>
            </a:r>
          </a:p>
          <a:p>
            <a:pPr fontAlgn="auto">
              <a:spcAft>
                <a:spcPts val="0"/>
              </a:spcAft>
              <a:buClr>
                <a:schemeClr val="bg2">
                  <a:lumMod val="25000"/>
                </a:schemeClr>
              </a:buClr>
              <a:buFont typeface="Arial"/>
              <a:buChar char="•"/>
              <a:defRPr/>
            </a:pPr>
            <a:r>
              <a:rPr lang="en-US" sz="2000" b="1" dirty="0">
                <a:solidFill>
                  <a:schemeClr val="tx1"/>
                </a:solidFill>
                <a:latin typeface="Arial"/>
                <a:cs typeface="Arial"/>
              </a:rPr>
              <a:t>Continuous and open communication</a:t>
            </a:r>
          </a:p>
          <a:p>
            <a:pPr fontAlgn="auto">
              <a:spcAft>
                <a:spcPts val="0"/>
              </a:spcAft>
              <a:buClr>
                <a:schemeClr val="bg2">
                  <a:lumMod val="25000"/>
                </a:schemeClr>
              </a:buClr>
              <a:buFont typeface="Arial"/>
              <a:buChar char="•"/>
              <a:defRPr/>
            </a:pPr>
            <a:r>
              <a:rPr lang="en-US" sz="2000" b="1" dirty="0">
                <a:solidFill>
                  <a:schemeClr val="tx1"/>
                </a:solidFill>
                <a:latin typeface="Arial"/>
                <a:cs typeface="Arial"/>
              </a:rPr>
              <a:t>Multiple sureties</a:t>
            </a:r>
          </a:p>
          <a:p>
            <a:pPr lvl="1" fontAlgn="auto">
              <a:spcAft>
                <a:spcPts val="0"/>
              </a:spcAft>
              <a:buClr>
                <a:schemeClr val="bg2">
                  <a:lumMod val="25000"/>
                </a:schemeClr>
              </a:buClr>
              <a:buFont typeface="Arial"/>
              <a:buChar char="–"/>
              <a:defRPr/>
            </a:pPr>
            <a:r>
              <a:rPr lang="en-US" sz="1600" dirty="0">
                <a:solidFill>
                  <a:schemeClr val="tx1"/>
                </a:solidFill>
                <a:latin typeface="Arial"/>
                <a:cs typeface="Arial"/>
              </a:rPr>
              <a:t>Limited capacity</a:t>
            </a:r>
          </a:p>
          <a:p>
            <a:pPr lvl="1" fontAlgn="auto">
              <a:spcAft>
                <a:spcPts val="0"/>
              </a:spcAft>
              <a:buClr>
                <a:schemeClr val="bg2">
                  <a:lumMod val="25000"/>
                </a:schemeClr>
              </a:buClr>
              <a:buFont typeface="Arial"/>
              <a:buChar char="–"/>
              <a:defRPr/>
            </a:pPr>
            <a:r>
              <a:rPr lang="en-US" sz="1600" dirty="0">
                <a:solidFill>
                  <a:schemeClr val="tx1"/>
                </a:solidFill>
                <a:latin typeface="Arial"/>
                <a:cs typeface="Arial"/>
              </a:rPr>
              <a:t>Built in back-up</a:t>
            </a:r>
          </a:p>
          <a:p>
            <a:pPr lvl="1" fontAlgn="auto">
              <a:spcAft>
                <a:spcPts val="0"/>
              </a:spcAft>
              <a:buClr>
                <a:schemeClr val="bg2">
                  <a:lumMod val="25000"/>
                </a:schemeClr>
              </a:buClr>
              <a:buFont typeface="Arial"/>
              <a:buChar char="–"/>
              <a:defRPr/>
            </a:pPr>
            <a:r>
              <a:rPr lang="en-US" sz="1600" dirty="0">
                <a:solidFill>
                  <a:schemeClr val="tx1"/>
                </a:solidFill>
                <a:latin typeface="Arial"/>
                <a:cs typeface="Arial"/>
              </a:rPr>
              <a:t>Overflow capacity</a:t>
            </a:r>
          </a:p>
          <a:p>
            <a:pPr lvl="1" fontAlgn="auto">
              <a:spcAft>
                <a:spcPts val="0"/>
              </a:spcAft>
              <a:buClr>
                <a:schemeClr val="bg2">
                  <a:lumMod val="25000"/>
                </a:schemeClr>
              </a:buClr>
              <a:buFont typeface="Arial"/>
              <a:buChar char="–"/>
              <a:defRPr/>
            </a:pPr>
            <a:r>
              <a:rPr lang="en-US" sz="1600" dirty="0">
                <a:solidFill>
                  <a:schemeClr val="tx1"/>
                </a:solidFill>
                <a:latin typeface="Arial"/>
                <a:cs typeface="Arial"/>
              </a:rPr>
              <a:t>Competition</a:t>
            </a:r>
          </a:p>
          <a:p>
            <a:pPr lvl="1" fontAlgn="auto">
              <a:spcAft>
                <a:spcPts val="0"/>
              </a:spcAft>
              <a:buClr>
                <a:schemeClr val="bg2">
                  <a:lumMod val="25000"/>
                </a:schemeClr>
              </a:buClr>
              <a:buFont typeface="Arial"/>
              <a:buChar char="–"/>
              <a:defRPr/>
            </a:pPr>
            <a:r>
              <a:rPr lang="en-US" sz="1600" dirty="0">
                <a:solidFill>
                  <a:schemeClr val="tx1"/>
                </a:solidFill>
                <a:latin typeface="Arial"/>
                <a:cs typeface="Arial"/>
              </a:rPr>
              <a:t>Different sureties for different obligations</a:t>
            </a: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endParaRPr lang="en-US" sz="2000" b="1" dirty="0">
              <a:latin typeface="Arial"/>
              <a:cs typeface="Arial"/>
            </a:endParaRP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endParaRPr lang="en-US" sz="2000" b="1" dirty="0">
              <a:latin typeface="Arial"/>
              <a:cs typeface="Arial"/>
            </a:endParaRP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endParaRPr lang="en-US" sz="2000" b="1" dirty="0" smtClean="0">
              <a:latin typeface="Arial"/>
              <a:cs typeface="Arial"/>
            </a:endParaRP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endParaRPr lang="en-US" sz="2000" b="1" dirty="0" smtClean="0">
              <a:latin typeface="Arial"/>
              <a:cs typeface="Arial"/>
            </a:endParaRP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endParaRPr lang="en-US" sz="2000" b="1" dirty="0">
              <a:latin typeface="Arial"/>
              <a:cs typeface="Arial"/>
            </a:endParaRPr>
          </a:p>
          <a:p>
            <a:pPr marL="457200" lvl="1" indent="0" fontAlgn="auto">
              <a:spcAft>
                <a:spcPts val="0"/>
              </a:spcAft>
              <a:buFont typeface="Arial"/>
              <a:buNone/>
              <a:defRPr/>
            </a:pPr>
            <a:endParaRPr lang="en-US" sz="1600" dirty="0">
              <a:latin typeface="Arial"/>
              <a:cs typeface="Arial"/>
            </a:endParaRPr>
          </a:p>
          <a:p>
            <a:pPr lvl="1" fontAlgn="auto">
              <a:spcAft>
                <a:spcPts val="0"/>
              </a:spcAft>
              <a:buFont typeface="Arial"/>
              <a:buChar char="–"/>
              <a:defRPr/>
            </a:pPr>
            <a:endParaRPr lang="en-US" sz="1600" dirty="0">
              <a:latin typeface="Arial"/>
              <a:cs typeface="Arial"/>
            </a:endParaRPr>
          </a:p>
          <a:p>
            <a:pPr lvl="1" fontAlgn="auto">
              <a:spcAft>
                <a:spcPts val="0"/>
              </a:spcAft>
              <a:buFont typeface="Arial"/>
              <a:buChar char="–"/>
              <a:defRPr/>
            </a:pPr>
            <a:endParaRPr lang="en-US" sz="1600" dirty="0">
              <a:latin typeface="Arial"/>
              <a:cs typeface="Arial"/>
            </a:endParaRPr>
          </a:p>
          <a:p>
            <a:pPr lvl="1" fontAlgn="auto">
              <a:spcAft>
                <a:spcPts val="0"/>
              </a:spcAft>
              <a:buFont typeface="Arial"/>
              <a:buChar char="–"/>
              <a:defRPr/>
            </a:pPr>
            <a:endParaRPr lang="en-US" sz="1600" dirty="0" smtClean="0">
              <a:latin typeface="Arial"/>
              <a:cs typeface="Arial"/>
            </a:endParaRPr>
          </a:p>
          <a:p>
            <a:pPr marL="457200" lvl="1" indent="0" fontAlgn="auto">
              <a:spcAft>
                <a:spcPts val="0"/>
              </a:spcAft>
              <a:buFont typeface="Arial"/>
              <a:buNone/>
              <a:defRPr/>
            </a:pPr>
            <a:endParaRPr lang="en-US" sz="16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/>
              <a:buNone/>
              <a:defRPr/>
            </a:pPr>
            <a:r>
              <a:rPr lang="en-US" sz="2800" b="1" cap="all" dirty="0" smtClean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REAL LIFE #</a:t>
            </a:r>
            <a:r>
              <a:rPr lang="en-US" sz="2800" b="1" cap="all" dirty="0" smtClean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5</a:t>
            </a:r>
          </a:p>
          <a:p>
            <a:pPr fontAlgn="auto">
              <a:spcAft>
                <a:spcPts val="0"/>
              </a:spcAft>
              <a:buFont typeface="Arial"/>
              <a:buNone/>
              <a:defRPr/>
            </a:pPr>
            <a:r>
              <a:rPr lang="en-US" sz="2800" b="1" cap="all" dirty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/>
            </a:r>
            <a:br>
              <a:rPr lang="en-US" sz="2800" b="1" cap="all" dirty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</a:br>
            <a:r>
              <a:rPr lang="en-US" sz="2800" b="1" cap="all" dirty="0" smtClean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“I love ‘</a:t>
            </a:r>
            <a:r>
              <a:rPr lang="en-US" sz="2800" b="1" cap="all" dirty="0" err="1" smtClean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em</a:t>
            </a:r>
            <a:r>
              <a:rPr lang="en-US" sz="2800" b="1" cap="all" dirty="0" smtClean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!”</a:t>
            </a:r>
            <a:endParaRPr lang="en-US" sz="2800" b="1" cap="all" dirty="0" smtClean="0">
              <a:solidFill>
                <a:prstClr val="black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 fontAlgn="auto">
              <a:spcAft>
                <a:spcPts val="0"/>
              </a:spcAft>
              <a:buFont typeface="Arial"/>
              <a:buNone/>
              <a:defRPr/>
            </a:pPr>
            <a:r>
              <a:rPr lang="en-US" sz="2800" b="1" cap="all" dirty="0" smtClean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	“</a:t>
            </a:r>
            <a:r>
              <a:rPr lang="en-US" sz="2800" b="1" cap="all" dirty="0" smtClean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I hate ‘em!”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latin typeface="Arial" charset="0"/>
                <a:cs typeface="Arial" charset="0"/>
              </a:rPr>
              <a:t>Surety Markets</a:t>
            </a:r>
            <a:endParaRPr lang="en-US" sz="1500" dirty="0" smtClean="0">
              <a:latin typeface="Arial" charset="0"/>
              <a:cs typeface="Arial" charset="0"/>
            </a:endParaRPr>
          </a:p>
        </p:txBody>
      </p:sp>
      <p:sp>
        <p:nvSpPr>
          <p:cNvPr id="9" name="Content Placeholder 4"/>
          <p:cNvSpPr>
            <a:spLocks noGrp="1"/>
          </p:cNvSpPr>
          <p:nvPr>
            <p:ph idx="1"/>
          </p:nvPr>
        </p:nvSpPr>
        <p:spPr>
          <a:xfrm>
            <a:off x="739775" y="2209800"/>
            <a:ext cx="7662863" cy="4321805"/>
          </a:xfrm>
        </p:spPr>
        <p:txBody>
          <a:bodyPr rtlCol="0">
            <a:normAutofit fontScale="325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US" sz="2000" b="1" dirty="0" smtClean="0">
              <a:latin typeface="Arial"/>
              <a:cs typeface="Arial"/>
            </a:endParaRPr>
          </a:p>
          <a:p>
            <a:pPr eaLnBrk="1" fontAlgn="auto" hangingPunct="1">
              <a:spcAft>
                <a:spcPts val="0"/>
              </a:spcAft>
              <a:buClr>
                <a:schemeClr val="bg2">
                  <a:lumMod val="25000"/>
                </a:schemeClr>
              </a:buClr>
              <a:buFont typeface="Arial"/>
              <a:buChar char="•"/>
              <a:defRPr/>
            </a:pPr>
            <a:r>
              <a:rPr lang="en-US" sz="6200" dirty="0" smtClean="0">
                <a:solidFill>
                  <a:schemeClr val="tx1"/>
                </a:solidFill>
                <a:latin typeface="Arial"/>
                <a:cs typeface="Arial"/>
              </a:rPr>
              <a:t>Global Premiums USD 13 billion 2013</a:t>
            </a:r>
          </a:p>
          <a:p>
            <a:pPr eaLnBrk="1" fontAlgn="auto" hangingPunct="1">
              <a:spcAft>
                <a:spcPts val="0"/>
              </a:spcAft>
              <a:buClr>
                <a:schemeClr val="bg2">
                  <a:lumMod val="25000"/>
                </a:schemeClr>
              </a:buClr>
              <a:buFont typeface="Arial"/>
              <a:buChar char="•"/>
              <a:defRPr/>
            </a:pPr>
            <a:r>
              <a:rPr lang="en-US" sz="6200" dirty="0" smtClean="0">
                <a:solidFill>
                  <a:schemeClr val="tx1"/>
                </a:solidFill>
                <a:latin typeface="Arial"/>
                <a:cs typeface="Arial"/>
              </a:rPr>
              <a:t>US Largest Market  40% of Global Premiums</a:t>
            </a:r>
          </a:p>
          <a:p>
            <a:pPr eaLnBrk="1" fontAlgn="auto" hangingPunct="1">
              <a:spcAft>
                <a:spcPts val="0"/>
              </a:spcAft>
              <a:buClr>
                <a:schemeClr val="bg2">
                  <a:lumMod val="25000"/>
                </a:schemeClr>
              </a:buClr>
              <a:buFont typeface="Arial"/>
              <a:buChar char="•"/>
              <a:defRPr/>
            </a:pPr>
            <a:r>
              <a:rPr lang="en-US" sz="6200" dirty="0" smtClean="0">
                <a:solidFill>
                  <a:schemeClr val="tx1"/>
                </a:solidFill>
                <a:latin typeface="Arial"/>
                <a:cs typeface="Arial"/>
              </a:rPr>
              <a:t>US Growth Slowed Down </a:t>
            </a:r>
          </a:p>
          <a:p>
            <a:pPr eaLnBrk="1" fontAlgn="auto" hangingPunct="1">
              <a:spcAft>
                <a:spcPts val="0"/>
              </a:spcAft>
              <a:buClr>
                <a:schemeClr val="bg2">
                  <a:lumMod val="25000"/>
                </a:schemeClr>
              </a:buClr>
              <a:buFont typeface="Arial"/>
              <a:buChar char="•"/>
              <a:defRPr/>
            </a:pPr>
            <a:r>
              <a:rPr lang="en-US" sz="6200" dirty="0">
                <a:solidFill>
                  <a:schemeClr val="tx1"/>
                </a:solidFill>
                <a:latin typeface="Arial"/>
                <a:cs typeface="Arial"/>
              </a:rPr>
              <a:t>South Korea </a:t>
            </a:r>
            <a:r>
              <a:rPr lang="en-US" sz="6200" dirty="0" smtClean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6200" dirty="0">
                <a:solidFill>
                  <a:schemeClr val="tx1"/>
                </a:solidFill>
                <a:latin typeface="Arial"/>
                <a:cs typeface="Arial"/>
              </a:rPr>
              <a:t>Asia’s Largest Surety Market </a:t>
            </a:r>
            <a:r>
              <a:rPr lang="en-US" sz="6200" dirty="0" smtClean="0">
                <a:solidFill>
                  <a:schemeClr val="tx1"/>
                </a:solidFill>
                <a:latin typeface="Arial"/>
                <a:cs typeface="Arial"/>
              </a:rPr>
              <a:t>- USD </a:t>
            </a:r>
            <a:r>
              <a:rPr lang="en-US" sz="6200" dirty="0">
                <a:solidFill>
                  <a:schemeClr val="tx1"/>
                </a:solidFill>
                <a:latin typeface="Arial"/>
                <a:cs typeface="Arial"/>
              </a:rPr>
              <a:t>1.4 </a:t>
            </a:r>
            <a:r>
              <a:rPr lang="en-US" sz="6200" dirty="0" smtClean="0">
                <a:solidFill>
                  <a:schemeClr val="tx1"/>
                </a:solidFill>
                <a:latin typeface="Arial"/>
                <a:cs typeface="Arial"/>
              </a:rPr>
              <a:t>Billion </a:t>
            </a:r>
            <a:r>
              <a:rPr lang="en-US" sz="6200" dirty="0">
                <a:solidFill>
                  <a:schemeClr val="tx1"/>
                </a:solidFill>
                <a:latin typeface="Arial"/>
                <a:cs typeface="Arial"/>
              </a:rPr>
              <a:t>Premiums </a:t>
            </a:r>
            <a:r>
              <a:rPr lang="en-US" sz="6200" dirty="0" smtClean="0">
                <a:solidFill>
                  <a:schemeClr val="tx1"/>
                </a:solidFill>
                <a:latin typeface="Arial"/>
                <a:cs typeface="Arial"/>
              </a:rPr>
              <a:t>2013</a:t>
            </a:r>
            <a:endParaRPr lang="en-US" sz="6200" dirty="0">
              <a:solidFill>
                <a:schemeClr val="tx1"/>
              </a:solidFill>
              <a:latin typeface="Arial"/>
              <a:cs typeface="Arial"/>
            </a:endParaRPr>
          </a:p>
          <a:p>
            <a:pPr eaLnBrk="1" fontAlgn="auto" hangingPunct="1">
              <a:spcAft>
                <a:spcPts val="0"/>
              </a:spcAft>
              <a:buClr>
                <a:schemeClr val="bg2">
                  <a:lumMod val="25000"/>
                </a:schemeClr>
              </a:buClr>
              <a:buFont typeface="Arial"/>
              <a:buChar char="•"/>
              <a:defRPr/>
            </a:pPr>
            <a:r>
              <a:rPr lang="en-US" sz="6200" dirty="0" smtClean="0">
                <a:solidFill>
                  <a:schemeClr val="tx1"/>
                </a:solidFill>
                <a:latin typeface="Arial"/>
                <a:cs typeface="Arial"/>
              </a:rPr>
              <a:t>Mexico Largest Surety Market in Latin America</a:t>
            </a:r>
          </a:p>
          <a:p>
            <a:pPr eaLnBrk="1" fontAlgn="auto" hangingPunct="1">
              <a:spcAft>
                <a:spcPts val="0"/>
              </a:spcAft>
              <a:buClr>
                <a:schemeClr val="bg2">
                  <a:lumMod val="25000"/>
                </a:schemeClr>
              </a:buClr>
              <a:buFont typeface="Arial"/>
              <a:buChar char="•"/>
              <a:defRPr/>
            </a:pPr>
            <a:r>
              <a:rPr lang="en-US" sz="6200" dirty="0" smtClean="0">
                <a:solidFill>
                  <a:schemeClr val="tx1"/>
                </a:solidFill>
                <a:latin typeface="Arial"/>
                <a:cs typeface="Arial"/>
              </a:rPr>
              <a:t>Columbia and Brazil Substantial in Latin America </a:t>
            </a:r>
          </a:p>
          <a:p>
            <a:pPr eaLnBrk="1" fontAlgn="auto" hangingPunct="1">
              <a:spcAft>
                <a:spcPts val="0"/>
              </a:spcAft>
              <a:buClr>
                <a:schemeClr val="bg2">
                  <a:lumMod val="25000"/>
                </a:schemeClr>
              </a:buClr>
              <a:buFont typeface="Arial"/>
              <a:buChar char="•"/>
              <a:defRPr/>
            </a:pPr>
            <a:r>
              <a:rPr lang="en-US" sz="6200" dirty="0" smtClean="0">
                <a:solidFill>
                  <a:schemeClr val="tx1"/>
                </a:solidFill>
                <a:latin typeface="Arial"/>
                <a:cs typeface="Arial"/>
              </a:rPr>
              <a:t>Latin America 10% Increase 2000 through 2013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en-US" sz="1500" dirty="0">
              <a:latin typeface="Arial"/>
              <a:cs typeface="Arial"/>
            </a:endParaRP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en-US" sz="2000" b="1" dirty="0" smtClean="0">
              <a:latin typeface="Arial"/>
              <a:cs typeface="Arial"/>
            </a:endParaRPr>
          </a:p>
          <a:p>
            <a:pPr marL="457200" lvl="1" indent="0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US" sz="1600" dirty="0">
              <a:latin typeface="Arial"/>
              <a:cs typeface="Arial"/>
            </a:endParaRPr>
          </a:p>
          <a:p>
            <a:pPr lvl="1" eaLnBrk="1" fontAlgn="auto" hangingPunct="1">
              <a:spcAft>
                <a:spcPts val="0"/>
              </a:spcAft>
              <a:buFont typeface="Arial"/>
              <a:buChar char="–"/>
              <a:defRPr/>
            </a:pPr>
            <a:endParaRPr lang="en-US" sz="1600" dirty="0">
              <a:latin typeface="Arial"/>
              <a:cs typeface="Arial"/>
            </a:endParaRPr>
          </a:p>
          <a:p>
            <a:pPr lvl="1" eaLnBrk="1" fontAlgn="auto" hangingPunct="1">
              <a:spcAft>
                <a:spcPts val="0"/>
              </a:spcAft>
              <a:buFont typeface="Arial"/>
              <a:buChar char="–"/>
              <a:defRPr/>
            </a:pPr>
            <a:endParaRPr lang="en-US" sz="1600" dirty="0">
              <a:latin typeface="Arial"/>
              <a:cs typeface="Arial"/>
            </a:endParaRPr>
          </a:p>
          <a:p>
            <a:pPr lvl="1" eaLnBrk="1" fontAlgn="auto" hangingPunct="1">
              <a:spcAft>
                <a:spcPts val="0"/>
              </a:spcAft>
              <a:buFont typeface="Arial"/>
              <a:buChar char="–"/>
              <a:defRPr/>
            </a:pPr>
            <a:endParaRPr lang="en-US" sz="1600" dirty="0" smtClean="0">
              <a:latin typeface="Arial"/>
              <a:cs typeface="Arial"/>
            </a:endParaRPr>
          </a:p>
          <a:p>
            <a:pPr marL="457200" lvl="1" indent="0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US" sz="1600" dirty="0">
              <a:latin typeface="Arial"/>
              <a:cs typeface="Arial"/>
            </a:endParaRPr>
          </a:p>
        </p:txBody>
      </p:sp>
      <p:sp>
        <p:nvSpPr>
          <p:cNvPr id="5" name="TextBox 2"/>
          <p:cNvSpPr txBox="1"/>
          <p:nvPr/>
        </p:nvSpPr>
        <p:spPr>
          <a:xfrm>
            <a:off x="-1752600" y="6400800"/>
            <a:ext cx="810577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en-US" sz="1100" b="0" dirty="0" smtClean="0">
                <a:cs typeface="Arial" charset="0"/>
              </a:rPr>
              <a:t>Source: </a:t>
            </a:r>
            <a:r>
              <a:rPr lang="en-US" sz="1100" dirty="0" smtClean="0">
                <a:cs typeface="Arial" charset="0"/>
              </a:rPr>
              <a:t>Swiss Re</a:t>
            </a:r>
            <a:r>
              <a:rPr lang="en-US" sz="1100" b="0" dirty="0" smtClean="0">
                <a:cs typeface="Arial" charset="0"/>
              </a:rPr>
              <a:t> Trade credit insurance &amp; surety: taking stock after the financial crisis – October 2014</a:t>
            </a:r>
            <a:endParaRPr lang="en-US" sz="1100" b="0" dirty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Cycle Management</a:t>
            </a:r>
          </a:p>
        </p:txBody>
      </p:sp>
      <p:sp>
        <p:nvSpPr>
          <p:cNvPr id="93187" name="Content Placeholder 2"/>
          <p:cNvSpPr>
            <a:spLocks noGrp="1"/>
          </p:cNvSpPr>
          <p:nvPr>
            <p:ph idx="4294967295"/>
          </p:nvPr>
        </p:nvSpPr>
        <p:spPr>
          <a:xfrm>
            <a:off x="1252537" y="1371600"/>
            <a:ext cx="7662863" cy="3267075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sz="20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Low Periods Stable Activity Followed by Short Spikes</a:t>
            </a:r>
          </a:p>
        </p:txBody>
      </p:sp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1696040094"/>
              </p:ext>
            </p:extLst>
          </p:nvPr>
        </p:nvGraphicFramePr>
        <p:xfrm>
          <a:off x="300037" y="2160940"/>
          <a:ext cx="7934325" cy="419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2"/>
          <p:cNvSpPr txBox="1"/>
          <p:nvPr/>
        </p:nvSpPr>
        <p:spPr>
          <a:xfrm>
            <a:off x="-76200" y="6613550"/>
            <a:ext cx="8686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en-US" sz="1100" b="0" dirty="0" smtClean="0">
                <a:cs typeface="Arial" charset="0"/>
              </a:rPr>
              <a:t>Source: The Surety and Fidelity Association of America, National Bureau of Economic Research, Swiss Re Economic Research &amp; Consulting</a:t>
            </a:r>
            <a:endParaRPr lang="en-US" sz="1100" b="0" dirty="0">
              <a:cs typeface="Arial" charset="0"/>
            </a:endParaRPr>
          </a:p>
        </p:txBody>
      </p:sp>
      <p:sp>
        <p:nvSpPr>
          <p:cNvPr id="6" name="TextBox 2"/>
          <p:cNvSpPr txBox="1"/>
          <p:nvPr/>
        </p:nvSpPr>
        <p:spPr>
          <a:xfrm>
            <a:off x="0" y="6351940"/>
            <a:ext cx="810577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z="1100" b="0" dirty="0" smtClean="0">
                <a:cs typeface="Arial" charset="0"/>
              </a:rPr>
              <a:t>Note: </a:t>
            </a:r>
            <a:r>
              <a:rPr lang="en-US" sz="1100" b="0" dirty="0" smtClean="0">
                <a:cs typeface="Arial" charset="0"/>
              </a:rPr>
              <a:t>Light </a:t>
            </a:r>
            <a:r>
              <a:rPr lang="en-US" b="0" dirty="0" smtClean="0">
                <a:cs typeface="Arial" charset="0"/>
              </a:rPr>
              <a:t>blue </a:t>
            </a:r>
            <a:r>
              <a:rPr lang="en-US" sz="1100" b="0" dirty="0" smtClean="0">
                <a:cs typeface="Arial" charset="0"/>
              </a:rPr>
              <a:t>bars </a:t>
            </a:r>
            <a:r>
              <a:rPr lang="en-US" sz="1100" b="0" dirty="0" smtClean="0">
                <a:cs typeface="Arial" charset="0"/>
              </a:rPr>
              <a:t>denote years in which recession began</a:t>
            </a:r>
            <a:endParaRPr lang="en-US" sz="1100" b="0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3832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Surety vs. Bank</a:t>
            </a:r>
          </a:p>
        </p:txBody>
      </p:sp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3359372135"/>
              </p:ext>
            </p:extLst>
          </p:nvPr>
        </p:nvGraphicFramePr>
        <p:xfrm>
          <a:off x="304800" y="2184400"/>
          <a:ext cx="8763000" cy="4673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2"/>
          <p:cNvSpPr txBox="1"/>
          <p:nvPr/>
        </p:nvSpPr>
        <p:spPr>
          <a:xfrm>
            <a:off x="-2971800" y="6620530"/>
            <a:ext cx="7416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en-US" sz="1100" b="0" dirty="0">
                <a:cs typeface="Arial" charset="0"/>
              </a:rPr>
              <a:t>Source: </a:t>
            </a:r>
            <a:r>
              <a:rPr lang="en-US" sz="1100" b="0" dirty="0" smtClean="0">
                <a:cs typeface="Arial" charset="0"/>
              </a:rPr>
              <a:t>International Credit Insurance &amp; Surety Association (ICISA).</a:t>
            </a:r>
            <a:endParaRPr lang="en-US" sz="1100" b="0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488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>
                <a:latin typeface="Arial"/>
                <a:cs typeface="Arial"/>
              </a:rPr>
              <a:t>Conditional Surety </a:t>
            </a:r>
            <a:r>
              <a:rPr lang="en-US" b="1" dirty="0" smtClean="0">
                <a:latin typeface="Arial"/>
                <a:cs typeface="Arial"/>
              </a:rPr>
              <a:t>Bonds vs. </a:t>
            </a:r>
            <a:br>
              <a:rPr lang="en-US" b="1" dirty="0" smtClean="0">
                <a:latin typeface="Arial"/>
                <a:cs typeface="Arial"/>
              </a:rPr>
            </a:br>
            <a:r>
              <a:rPr lang="en-US" b="1" dirty="0" smtClean="0">
                <a:latin typeface="Arial"/>
                <a:cs typeface="Arial"/>
              </a:rPr>
              <a:t>On Demand Guarantee Bonds</a:t>
            </a:r>
            <a:endParaRPr lang="en-US" sz="1500" dirty="0">
              <a:latin typeface="Arial"/>
              <a:cs typeface="Arial"/>
            </a:endParaRPr>
          </a:p>
        </p:txBody>
      </p:sp>
      <p:sp>
        <p:nvSpPr>
          <p:cNvPr id="9" name="Content Placeholder 4"/>
          <p:cNvSpPr>
            <a:spLocks noGrp="1"/>
          </p:cNvSpPr>
          <p:nvPr>
            <p:ph idx="1"/>
          </p:nvPr>
        </p:nvSpPr>
        <p:spPr>
          <a:xfrm>
            <a:off x="762000" y="2209800"/>
            <a:ext cx="7662863" cy="3267075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Clr>
                <a:schemeClr val="bg2">
                  <a:lumMod val="25000"/>
                </a:schemeClr>
              </a:buClr>
              <a:buFont typeface="Arial"/>
              <a:buChar char="•"/>
              <a:defRPr/>
            </a:pPr>
            <a:r>
              <a:rPr lang="en-US" sz="2000" b="1" dirty="0">
                <a:solidFill>
                  <a:schemeClr val="tx1"/>
                </a:solidFill>
                <a:latin typeface="Arial"/>
                <a:cs typeface="Arial"/>
              </a:rPr>
              <a:t>Conditional Surety Bonds</a:t>
            </a:r>
          </a:p>
          <a:p>
            <a:pPr lvl="1" eaLnBrk="1" fontAlgn="auto" hangingPunct="1">
              <a:spcAft>
                <a:spcPts val="0"/>
              </a:spcAft>
              <a:buClr>
                <a:schemeClr val="bg2">
                  <a:lumMod val="25000"/>
                </a:schemeClr>
              </a:buClr>
              <a:buFont typeface="Arial"/>
              <a:buChar char="–"/>
              <a:defRPr/>
            </a:pPr>
            <a:r>
              <a:rPr lang="en-US" sz="1800" dirty="0" smtClean="0">
                <a:solidFill>
                  <a:schemeClr val="tx1"/>
                </a:solidFill>
                <a:latin typeface="Arial"/>
                <a:cs typeface="Arial"/>
              </a:rPr>
              <a:t>Beneficiary Must Provide Evidence </a:t>
            </a:r>
          </a:p>
          <a:p>
            <a:pPr lvl="1" eaLnBrk="1" fontAlgn="auto" hangingPunct="1">
              <a:spcAft>
                <a:spcPts val="0"/>
              </a:spcAft>
              <a:buClr>
                <a:schemeClr val="bg2">
                  <a:lumMod val="25000"/>
                </a:schemeClr>
              </a:buClr>
              <a:buFont typeface="Arial"/>
              <a:buChar char="–"/>
              <a:defRPr/>
            </a:pPr>
            <a:r>
              <a:rPr lang="en-US" sz="1800" dirty="0" smtClean="0">
                <a:solidFill>
                  <a:schemeClr val="tx1"/>
                </a:solidFill>
                <a:latin typeface="Arial"/>
                <a:cs typeface="Arial"/>
              </a:rPr>
              <a:t>Surety Company will Investigate the Claim for Validity</a:t>
            </a:r>
          </a:p>
          <a:p>
            <a:pPr lvl="1" eaLnBrk="1" fontAlgn="auto" hangingPunct="1">
              <a:spcAft>
                <a:spcPts val="0"/>
              </a:spcAft>
              <a:buClr>
                <a:schemeClr val="bg2">
                  <a:lumMod val="25000"/>
                </a:schemeClr>
              </a:buClr>
              <a:buFont typeface="Arial"/>
              <a:buChar char="–"/>
              <a:defRPr/>
            </a:pPr>
            <a:r>
              <a:rPr lang="en-US" sz="1800" dirty="0" smtClean="0">
                <a:solidFill>
                  <a:schemeClr val="tx1"/>
                </a:solidFill>
                <a:latin typeface="Arial"/>
                <a:cs typeface="Arial"/>
              </a:rPr>
              <a:t>Only Once Claim is Verified as True Surety Company Reimburses Beneficiary</a:t>
            </a:r>
          </a:p>
          <a:p>
            <a:pPr lvl="1" eaLnBrk="1" fontAlgn="auto" hangingPunct="1">
              <a:spcAft>
                <a:spcPts val="0"/>
              </a:spcAft>
              <a:buClr>
                <a:schemeClr val="bg2">
                  <a:lumMod val="25000"/>
                </a:schemeClr>
              </a:buClr>
              <a:buFont typeface="Arial"/>
              <a:buChar char="–"/>
              <a:defRPr/>
            </a:pPr>
            <a:r>
              <a:rPr lang="en-US" sz="1800" dirty="0" smtClean="0">
                <a:solidFill>
                  <a:schemeClr val="tx1"/>
                </a:solidFill>
                <a:latin typeface="Arial"/>
                <a:cs typeface="Arial"/>
              </a:rPr>
              <a:t>Sureties and Principals Prefer ODG </a:t>
            </a:r>
            <a:r>
              <a:rPr lang="en-US" sz="1800" dirty="0" smtClean="0">
                <a:solidFill>
                  <a:schemeClr val="tx1"/>
                </a:solidFill>
                <a:latin typeface="Arial"/>
                <a:cs typeface="Arial"/>
              </a:rPr>
              <a:t>Bonds</a:t>
            </a:r>
            <a:endParaRPr lang="en-US" sz="1800" b="1" dirty="0">
              <a:solidFill>
                <a:schemeClr val="tx1"/>
              </a:solidFill>
              <a:latin typeface="Arial"/>
              <a:cs typeface="Arial"/>
            </a:endParaRPr>
          </a:p>
          <a:p>
            <a:pPr eaLnBrk="1" fontAlgn="auto" hangingPunct="1">
              <a:spcAft>
                <a:spcPts val="0"/>
              </a:spcAft>
              <a:buClr>
                <a:schemeClr val="bg2">
                  <a:lumMod val="25000"/>
                </a:schemeClr>
              </a:buClr>
              <a:buFont typeface="Arial"/>
              <a:buChar char="•"/>
              <a:defRPr/>
            </a:pPr>
            <a:r>
              <a:rPr lang="en-US" sz="2000" b="1" dirty="0" smtClean="0">
                <a:solidFill>
                  <a:schemeClr val="tx1"/>
                </a:solidFill>
                <a:latin typeface="Arial"/>
                <a:cs typeface="Arial"/>
              </a:rPr>
              <a:t>On Demand Guarantee Bonds</a:t>
            </a:r>
          </a:p>
          <a:p>
            <a:pPr lvl="1" eaLnBrk="1" fontAlgn="auto" hangingPunct="1">
              <a:spcAft>
                <a:spcPts val="0"/>
              </a:spcAft>
              <a:buClr>
                <a:schemeClr val="bg2">
                  <a:lumMod val="25000"/>
                </a:schemeClr>
              </a:buClr>
              <a:buFont typeface="Arial"/>
              <a:buChar char="–"/>
              <a:defRPr/>
            </a:pPr>
            <a:r>
              <a:rPr lang="en-US" sz="1800" dirty="0" smtClean="0">
                <a:solidFill>
                  <a:schemeClr val="tx1"/>
                </a:solidFill>
                <a:latin typeface="Arial"/>
                <a:cs typeface="Arial"/>
              </a:rPr>
              <a:t>Surety Company Must Pay Out Whenever Beneficiary Demands Payment</a:t>
            </a:r>
          </a:p>
          <a:p>
            <a:pPr lvl="1" eaLnBrk="1" fontAlgn="auto" hangingPunct="1">
              <a:spcAft>
                <a:spcPts val="0"/>
              </a:spcAft>
              <a:buClr>
                <a:schemeClr val="bg2">
                  <a:lumMod val="25000"/>
                </a:schemeClr>
              </a:buClr>
              <a:buFont typeface="Arial"/>
              <a:buChar char="–"/>
              <a:defRPr/>
            </a:pPr>
            <a:r>
              <a:rPr lang="en-US" sz="1800" dirty="0" smtClean="0">
                <a:solidFill>
                  <a:schemeClr val="tx1"/>
                </a:solidFill>
                <a:latin typeface="Arial"/>
                <a:cs typeface="Arial"/>
              </a:rPr>
              <a:t>Demand Can be Even if There is No Breach of Contract</a:t>
            </a:r>
          </a:p>
          <a:p>
            <a:pPr lvl="1" eaLnBrk="1" fontAlgn="auto" hangingPunct="1">
              <a:spcAft>
                <a:spcPts val="0"/>
              </a:spcAft>
              <a:buClr>
                <a:schemeClr val="bg2">
                  <a:lumMod val="25000"/>
                </a:schemeClr>
              </a:buClr>
              <a:buFont typeface="Arial"/>
              <a:buChar char="–"/>
              <a:defRPr/>
            </a:pPr>
            <a:r>
              <a:rPr lang="en-US" sz="1800" dirty="0" smtClean="0">
                <a:solidFill>
                  <a:schemeClr val="tx1"/>
                </a:solidFill>
                <a:latin typeface="Arial"/>
                <a:cs typeface="Arial"/>
              </a:rPr>
              <a:t>Surety Company Can Claim Money Back if Bond was Called Unfairly</a:t>
            </a:r>
          </a:p>
          <a:p>
            <a:pPr lvl="1" eaLnBrk="1" fontAlgn="auto" hangingPunct="1">
              <a:spcAft>
                <a:spcPts val="0"/>
              </a:spcAft>
              <a:buClr>
                <a:schemeClr val="bg2">
                  <a:lumMod val="25000"/>
                </a:schemeClr>
              </a:buClr>
              <a:buFont typeface="Arial"/>
              <a:buChar char="–"/>
              <a:defRPr/>
            </a:pPr>
            <a:r>
              <a:rPr lang="en-US" sz="1800" dirty="0" smtClean="0">
                <a:solidFill>
                  <a:schemeClr val="tx1"/>
                </a:solidFill>
                <a:latin typeface="Arial"/>
                <a:cs typeface="Arial"/>
              </a:rPr>
              <a:t>Most Beneficiaries Prefer Unconditional Surety Bonds</a:t>
            </a:r>
            <a:endParaRPr lang="en-US" sz="1800" dirty="0">
              <a:solidFill>
                <a:schemeClr val="tx1"/>
              </a:solidFill>
              <a:latin typeface="Arial"/>
              <a:cs typeface="Arial"/>
            </a:endParaRPr>
          </a:p>
          <a:p>
            <a:pPr lvl="1" eaLnBrk="1" fontAlgn="auto" hangingPunct="1">
              <a:spcAft>
                <a:spcPts val="0"/>
              </a:spcAft>
              <a:buClr>
                <a:schemeClr val="bg2">
                  <a:lumMod val="25000"/>
                </a:schemeClr>
              </a:buClr>
              <a:buFont typeface="Arial"/>
              <a:buChar char="–"/>
              <a:defRPr/>
            </a:pPr>
            <a:endParaRPr lang="en-US" dirty="0">
              <a:latin typeface="Arial"/>
              <a:cs typeface="Arial"/>
            </a:endParaRPr>
          </a:p>
          <a:p>
            <a:pPr lvl="1" eaLnBrk="1" fontAlgn="auto" hangingPunct="1">
              <a:spcAft>
                <a:spcPts val="0"/>
              </a:spcAft>
              <a:buClr>
                <a:schemeClr val="bg2">
                  <a:lumMod val="25000"/>
                </a:schemeClr>
              </a:buClr>
              <a:buFont typeface="Arial"/>
              <a:buChar char="–"/>
              <a:defRPr/>
            </a:pPr>
            <a:endParaRPr lang="en-US" dirty="0">
              <a:latin typeface="Arial"/>
              <a:cs typeface="Arial"/>
            </a:endParaRPr>
          </a:p>
          <a:p>
            <a:pPr lvl="1" eaLnBrk="1" fontAlgn="auto" hangingPunct="1">
              <a:spcAft>
                <a:spcPts val="0"/>
              </a:spcAft>
              <a:buClr>
                <a:schemeClr val="bg2">
                  <a:lumMod val="25000"/>
                </a:schemeClr>
              </a:buClr>
              <a:buFont typeface="Arial"/>
              <a:buChar char="–"/>
              <a:defRPr/>
            </a:pPr>
            <a:endParaRPr lang="en-US" dirty="0" smtClean="0">
              <a:latin typeface="Arial"/>
              <a:cs typeface="Arial"/>
            </a:endParaRPr>
          </a:p>
          <a:p>
            <a:pPr marL="457200" lvl="1" indent="0" eaLnBrk="1" fontAlgn="auto" hangingPunct="1">
              <a:spcAft>
                <a:spcPts val="0"/>
              </a:spcAft>
              <a:buClr>
                <a:schemeClr val="bg2">
                  <a:lumMod val="25000"/>
                </a:schemeClr>
              </a:buClr>
              <a:buFont typeface="Arial"/>
              <a:buNone/>
              <a:defRPr/>
            </a:pPr>
            <a:endParaRPr lang="en-US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Arial" charset="0"/>
                <a:cs typeface="Arial" charset="0"/>
              </a:rPr>
              <a:t>Learning Objectives</a:t>
            </a:r>
            <a:endParaRPr lang="en-US" sz="1500" dirty="0" smtClean="0">
              <a:latin typeface="Arial" charset="0"/>
              <a:cs typeface="Arial" charset="0"/>
            </a:endParaRPr>
          </a:p>
        </p:txBody>
      </p:sp>
      <p:sp>
        <p:nvSpPr>
          <p:cNvPr id="9" name="Content Placeholder 4"/>
          <p:cNvSpPr>
            <a:spLocks noGrp="1"/>
          </p:cNvSpPr>
          <p:nvPr>
            <p:ph idx="1"/>
          </p:nvPr>
        </p:nvSpPr>
        <p:spPr>
          <a:xfrm>
            <a:off x="739775" y="2209800"/>
            <a:ext cx="7662863" cy="3267075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Clr>
                <a:schemeClr val="bg2">
                  <a:lumMod val="25000"/>
                </a:schemeClr>
              </a:buClr>
              <a:buFont typeface="Arial"/>
              <a:buNone/>
              <a:defRPr/>
            </a:pPr>
            <a:endParaRPr lang="en-US" sz="2000" b="1" dirty="0" smtClean="0">
              <a:solidFill>
                <a:schemeClr val="tx1"/>
              </a:solidFill>
              <a:latin typeface="Arial"/>
              <a:cs typeface="Arial"/>
            </a:endParaRPr>
          </a:p>
          <a:p>
            <a:pPr fontAlgn="auto">
              <a:spcAft>
                <a:spcPts val="0"/>
              </a:spcAft>
              <a:buClr>
                <a:schemeClr val="bg2">
                  <a:lumMod val="25000"/>
                </a:schemeClr>
              </a:buClr>
              <a:buFont typeface="Arial"/>
              <a:buChar char="•"/>
              <a:defRPr/>
            </a:pPr>
            <a:r>
              <a:rPr lang="en-US" sz="2000" b="1" dirty="0" smtClean="0">
                <a:solidFill>
                  <a:schemeClr val="tx1"/>
                </a:solidFill>
                <a:latin typeface="Arial"/>
                <a:cs typeface="Arial"/>
              </a:rPr>
              <a:t>Surety Mirrors Banking</a:t>
            </a:r>
          </a:p>
          <a:p>
            <a:pPr fontAlgn="auto">
              <a:spcAft>
                <a:spcPts val="0"/>
              </a:spcAft>
              <a:buClr>
                <a:schemeClr val="bg2">
                  <a:lumMod val="25000"/>
                </a:schemeClr>
              </a:buClr>
              <a:buFont typeface="Arial"/>
              <a:buChar char="•"/>
              <a:defRPr/>
            </a:pPr>
            <a:r>
              <a:rPr lang="en-US" sz="2000" b="1" dirty="0" smtClean="0">
                <a:solidFill>
                  <a:schemeClr val="tx1"/>
                </a:solidFill>
                <a:latin typeface="Arial"/>
                <a:cs typeface="Arial"/>
              </a:rPr>
              <a:t>Global Surety Market Has Increased Dramatically</a:t>
            </a:r>
          </a:p>
          <a:p>
            <a:pPr fontAlgn="auto">
              <a:spcAft>
                <a:spcPts val="0"/>
              </a:spcAft>
              <a:buClr>
                <a:schemeClr val="bg2">
                  <a:lumMod val="25000"/>
                </a:schemeClr>
              </a:buClr>
              <a:buFont typeface="Arial"/>
              <a:buChar char="•"/>
              <a:defRPr/>
            </a:pPr>
            <a:r>
              <a:rPr lang="en-US" sz="2000" b="1" dirty="0" smtClean="0">
                <a:solidFill>
                  <a:schemeClr val="tx1"/>
                </a:solidFill>
                <a:latin typeface="Arial"/>
                <a:cs typeface="Arial"/>
              </a:rPr>
              <a:t>No Two Surety Programs Are Alike</a:t>
            </a:r>
          </a:p>
          <a:p>
            <a:pPr marL="457200" lvl="1" indent="0" fontAlgn="auto">
              <a:spcAft>
                <a:spcPts val="0"/>
              </a:spcAft>
              <a:buFont typeface="Arial"/>
              <a:buNone/>
              <a:defRPr/>
            </a:pPr>
            <a:endParaRPr lang="en-US" sz="1600" dirty="0">
              <a:latin typeface="Arial"/>
              <a:cs typeface="Arial"/>
            </a:endParaRPr>
          </a:p>
          <a:p>
            <a:pPr lvl="1" fontAlgn="auto">
              <a:spcAft>
                <a:spcPts val="0"/>
              </a:spcAft>
              <a:buFont typeface="Arial"/>
              <a:buChar char="–"/>
              <a:defRPr/>
            </a:pPr>
            <a:endParaRPr lang="en-US" sz="1600" dirty="0">
              <a:latin typeface="Arial"/>
              <a:cs typeface="Arial"/>
            </a:endParaRPr>
          </a:p>
          <a:p>
            <a:pPr lvl="1" fontAlgn="auto">
              <a:spcAft>
                <a:spcPts val="0"/>
              </a:spcAft>
              <a:buFont typeface="Arial"/>
              <a:buChar char="–"/>
              <a:defRPr/>
            </a:pPr>
            <a:endParaRPr lang="en-US" sz="1600" dirty="0">
              <a:latin typeface="Arial"/>
              <a:cs typeface="Arial"/>
            </a:endParaRPr>
          </a:p>
          <a:p>
            <a:pPr lvl="1" fontAlgn="auto">
              <a:spcAft>
                <a:spcPts val="0"/>
              </a:spcAft>
              <a:buFont typeface="Arial"/>
              <a:buChar char="–"/>
              <a:defRPr/>
            </a:pPr>
            <a:endParaRPr lang="en-US" sz="1600" dirty="0" smtClean="0">
              <a:latin typeface="Arial"/>
              <a:cs typeface="Arial"/>
            </a:endParaRPr>
          </a:p>
          <a:p>
            <a:pPr marL="457200" lvl="1" indent="0" fontAlgn="auto">
              <a:spcAft>
                <a:spcPts val="0"/>
              </a:spcAft>
              <a:buFont typeface="Arial"/>
              <a:buNone/>
              <a:defRPr/>
            </a:pPr>
            <a:endParaRPr lang="en-US" sz="16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2361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40402" y="1752600"/>
            <a:ext cx="484619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 smtClean="0">
                <a:solidFill>
                  <a:schemeClr val="bg1"/>
                </a:solidFill>
              </a:rPr>
              <a:t>Questions?</a:t>
            </a:r>
            <a:endParaRPr lang="en-US" sz="6600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5105400"/>
            <a:ext cx="2654700" cy="84325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95600" y="3352800"/>
            <a:ext cx="355188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+mj-lt"/>
              </a:rPr>
              <a:t>s</a:t>
            </a:r>
            <a:r>
              <a:rPr lang="en-US" sz="3200" dirty="0" err="1" smtClean="0">
                <a:latin typeface="+mj-lt"/>
              </a:rPr>
              <a:t>uretybond.com</a:t>
            </a:r>
            <a:endParaRPr lang="en-US" sz="32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9347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Arial" charset="0"/>
                <a:cs typeface="Arial" charset="0"/>
              </a:rPr>
              <a:t>SAT Question 1</a:t>
            </a:r>
          </a:p>
        </p:txBody>
      </p:sp>
      <p:sp>
        <p:nvSpPr>
          <p:cNvPr id="22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76250" indent="-476250">
              <a:buClr>
                <a:srgbClr val="C1F944"/>
              </a:buClr>
              <a:buFont typeface="Arial" charset="0"/>
              <a:buNone/>
            </a:pPr>
            <a:r>
              <a:rPr lang="en-US" sz="2000" b="1" dirty="0" smtClean="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rPr>
              <a:t>A bond can be cancelled mid-term?</a:t>
            </a:r>
          </a:p>
          <a:p>
            <a:pPr marL="476250" indent="-476250">
              <a:lnSpc>
                <a:spcPct val="60000"/>
              </a:lnSpc>
              <a:buClr>
                <a:srgbClr val="C1F944"/>
              </a:buClr>
              <a:buFont typeface="Arial" charset="0"/>
              <a:buNone/>
            </a:pPr>
            <a:endParaRPr lang="en-US" sz="2000" b="1" dirty="0" smtClean="0">
              <a:solidFill>
                <a:schemeClr val="tx1"/>
              </a:solidFill>
              <a:latin typeface="Arial" charset="0"/>
              <a:ea typeface="ＭＳ Ｐゴシック" pitchFamily="34" charset="-128"/>
              <a:cs typeface="Arial" charset="0"/>
            </a:endParaRPr>
          </a:p>
          <a:p>
            <a:pPr marL="933450" lvl="1" indent="-476250">
              <a:buClr>
                <a:schemeClr val="bg2">
                  <a:lumMod val="25000"/>
                </a:schemeClr>
              </a:buClr>
              <a:buFontTx/>
              <a:buAutoNum type="alphaUcPeriod"/>
            </a:pPr>
            <a:r>
              <a:rPr lang="en-US" sz="2000" b="1" dirty="0" smtClean="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rPr>
              <a:t>True </a:t>
            </a:r>
          </a:p>
          <a:p>
            <a:pPr marL="933450" lvl="1" indent="-476250">
              <a:buClr>
                <a:schemeClr val="bg2">
                  <a:lumMod val="25000"/>
                </a:schemeClr>
              </a:buClr>
              <a:buFontTx/>
              <a:buAutoNum type="alphaUcPeriod"/>
            </a:pPr>
            <a:r>
              <a:rPr lang="en-US" sz="2000" b="1" dirty="0" smtClean="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rPr>
              <a:t>False</a:t>
            </a:r>
          </a:p>
          <a:p>
            <a:pPr marL="933450" lvl="1" indent="-476250">
              <a:buClr>
                <a:schemeClr val="bg2">
                  <a:lumMod val="25000"/>
                </a:schemeClr>
              </a:buClr>
              <a:buFontTx/>
              <a:buAutoNum type="alphaUcPeriod"/>
            </a:pPr>
            <a:r>
              <a:rPr lang="en-US" sz="2000" b="1" dirty="0" smtClean="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rPr>
              <a:t>It Depends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9" dur="indefinite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1" dur="indefinite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48148E-6 L 3.33333E-6 -0.09769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Arial" charset="0"/>
                <a:ea typeface="ＭＳ Ｐゴシック" pitchFamily="34" charset="-128"/>
                <a:cs typeface="Arial" charset="0"/>
              </a:rPr>
              <a:t>Surety is:</a:t>
            </a:r>
          </a:p>
        </p:txBody>
      </p:sp>
      <p:sp>
        <p:nvSpPr>
          <p:cNvPr id="22" name="Rectangle 3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365125" indent="-255588" fontAlgn="auto">
              <a:lnSpc>
                <a:spcPct val="80000"/>
              </a:lnSpc>
              <a:spcAft>
                <a:spcPts val="0"/>
              </a:spcAft>
              <a:buClr>
                <a:schemeClr val="bg2">
                  <a:lumMod val="25000"/>
                </a:schemeClr>
              </a:buClr>
              <a:buFont typeface="Wingdings 2" charset="0"/>
              <a:buChar char=""/>
              <a:defRPr/>
            </a:pPr>
            <a:r>
              <a:rPr lang="en-US" sz="2000" b="1" dirty="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Credit</a:t>
            </a:r>
          </a:p>
          <a:p>
            <a:pPr marL="365125" indent="-255588" fontAlgn="auto">
              <a:lnSpc>
                <a:spcPct val="80000"/>
              </a:lnSpc>
              <a:spcAft>
                <a:spcPts val="0"/>
              </a:spcAft>
              <a:buClr>
                <a:schemeClr val="bg2">
                  <a:lumMod val="25000"/>
                </a:schemeClr>
              </a:buClr>
              <a:buFont typeface="Wingdings 2" charset="0"/>
              <a:buChar char=""/>
              <a:defRPr/>
            </a:pPr>
            <a:r>
              <a:rPr lang="en-US" sz="2000" b="1" dirty="0" smtClean="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Prequalification</a:t>
            </a:r>
          </a:p>
          <a:p>
            <a:pPr lvl="1" fontAlgn="auto">
              <a:spcAft>
                <a:spcPts val="0"/>
              </a:spcAft>
              <a:buClr>
                <a:schemeClr val="bg2">
                  <a:lumMod val="25000"/>
                </a:schemeClr>
              </a:buClr>
              <a:buFont typeface="Arial"/>
              <a:buChar char="–"/>
              <a:defRPr/>
            </a:pPr>
            <a:r>
              <a:rPr lang="en-US" dirty="0" smtClean="0">
                <a:solidFill>
                  <a:schemeClr val="tx1"/>
                </a:solidFill>
                <a:latin typeface="Arial"/>
                <a:cs typeface="Arial"/>
              </a:rPr>
              <a:t>Ongoing and Continuous</a:t>
            </a:r>
            <a:endParaRPr lang="en-US" dirty="0">
              <a:solidFill>
                <a:schemeClr val="tx1"/>
              </a:solidFill>
              <a:latin typeface="Arial"/>
              <a:cs typeface="Arial"/>
            </a:endParaRPr>
          </a:p>
          <a:p>
            <a:pPr marL="365125" indent="-255588" fontAlgn="auto">
              <a:lnSpc>
                <a:spcPct val="80000"/>
              </a:lnSpc>
              <a:spcAft>
                <a:spcPts val="0"/>
              </a:spcAft>
              <a:buClr>
                <a:schemeClr val="bg2">
                  <a:lumMod val="25000"/>
                </a:schemeClr>
              </a:buClr>
              <a:buFont typeface="Wingdings 2" charset="0"/>
              <a:buChar char=""/>
              <a:defRPr/>
            </a:pPr>
            <a:r>
              <a:rPr lang="en-US" sz="2000" b="1" dirty="0" smtClean="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Non-Cancelable </a:t>
            </a:r>
            <a:r>
              <a:rPr lang="en-US" sz="2000" b="1" dirty="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(in most cases) </a:t>
            </a:r>
          </a:p>
          <a:p>
            <a:pPr marL="365125" indent="-255588" fontAlgn="auto">
              <a:lnSpc>
                <a:spcPct val="80000"/>
              </a:lnSpc>
              <a:spcAft>
                <a:spcPts val="0"/>
              </a:spcAft>
              <a:buClr>
                <a:schemeClr val="bg2">
                  <a:lumMod val="25000"/>
                </a:schemeClr>
              </a:buClr>
              <a:buFont typeface="Wingdings 2" charset="0"/>
              <a:buChar char=""/>
              <a:defRPr/>
            </a:pPr>
            <a:r>
              <a:rPr lang="en-US" sz="2000" b="1" dirty="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A Guarantee</a:t>
            </a:r>
          </a:p>
          <a:p>
            <a:pPr marL="365125" indent="-255588" fontAlgn="auto">
              <a:lnSpc>
                <a:spcPct val="80000"/>
              </a:lnSpc>
              <a:spcAft>
                <a:spcPts val="0"/>
              </a:spcAft>
              <a:buClr>
                <a:schemeClr val="bg2">
                  <a:lumMod val="25000"/>
                </a:schemeClr>
              </a:buClr>
              <a:buFont typeface="Wingdings 2" charset="0"/>
              <a:buChar char=""/>
              <a:defRPr/>
            </a:pPr>
            <a:r>
              <a:rPr lang="en-US" sz="2000" b="1" dirty="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Leverage</a:t>
            </a:r>
          </a:p>
          <a:p>
            <a:pPr fontAlgn="auto">
              <a:spcAft>
                <a:spcPts val="0"/>
              </a:spcAft>
              <a:buClr>
                <a:schemeClr val="bg2">
                  <a:lumMod val="25000"/>
                </a:schemeClr>
              </a:buClr>
              <a:buFont typeface="Arial"/>
              <a:buChar char="•"/>
              <a:defRPr/>
            </a:pPr>
            <a:endParaRPr lang="en-US" b="1" dirty="0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Arial" charset="0"/>
                <a:cs typeface="Arial" charset="0"/>
              </a:rPr>
              <a:t>SAT Question 2</a:t>
            </a:r>
          </a:p>
        </p:txBody>
      </p:sp>
      <p:sp>
        <p:nvSpPr>
          <p:cNvPr id="5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11188" indent="0">
              <a:lnSpc>
                <a:spcPct val="80000"/>
              </a:lnSpc>
              <a:buFont typeface="Arial" charset="0"/>
              <a:buNone/>
            </a:pPr>
            <a:r>
              <a:rPr lang="en-US" sz="2000" b="1" dirty="0" smtClean="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rPr>
              <a:t>After the U.S. what country has the most annual premium?</a:t>
            </a:r>
          </a:p>
          <a:p>
            <a:pPr marL="611188" indent="0">
              <a:lnSpc>
                <a:spcPct val="50000"/>
              </a:lnSpc>
              <a:buFont typeface="Arial" charset="0"/>
              <a:buNone/>
            </a:pPr>
            <a:endParaRPr lang="en-US" sz="2000" b="1" dirty="0" smtClean="0">
              <a:solidFill>
                <a:schemeClr val="tx1"/>
              </a:solidFill>
              <a:latin typeface="Arial" charset="0"/>
              <a:ea typeface="ＭＳ Ｐゴシック" pitchFamily="34" charset="-128"/>
              <a:cs typeface="Arial" charset="0"/>
            </a:endParaRPr>
          </a:p>
          <a:p>
            <a:pPr marL="933450" lvl="1" indent="-476250">
              <a:lnSpc>
                <a:spcPct val="80000"/>
              </a:lnSpc>
              <a:buClr>
                <a:schemeClr val="bg2">
                  <a:lumMod val="25000"/>
                </a:schemeClr>
              </a:buClr>
              <a:buFontTx/>
              <a:buAutoNum type="alphaUcPeriod"/>
            </a:pPr>
            <a:r>
              <a:rPr lang="en-US" sz="2000" b="1" dirty="0" smtClean="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rPr>
              <a:t>South Korea</a:t>
            </a:r>
          </a:p>
          <a:p>
            <a:pPr marL="933450" lvl="1" indent="-476250">
              <a:lnSpc>
                <a:spcPct val="80000"/>
              </a:lnSpc>
              <a:buClr>
                <a:schemeClr val="bg2">
                  <a:lumMod val="25000"/>
                </a:schemeClr>
              </a:buClr>
              <a:buFontTx/>
              <a:buAutoNum type="alphaUcPeriod"/>
            </a:pPr>
            <a:r>
              <a:rPr lang="en-US" sz="2000" b="1" dirty="0" smtClean="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rPr>
              <a:t>Canada</a:t>
            </a:r>
          </a:p>
          <a:p>
            <a:pPr marL="933450" lvl="1" indent="-476250">
              <a:lnSpc>
                <a:spcPct val="80000"/>
              </a:lnSpc>
              <a:buClr>
                <a:schemeClr val="bg2">
                  <a:lumMod val="25000"/>
                </a:schemeClr>
              </a:buClr>
              <a:buFontTx/>
              <a:buAutoNum type="alphaUcPeriod"/>
            </a:pPr>
            <a:r>
              <a:rPr lang="en-US" sz="2000" b="1" dirty="0" smtClean="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rPr>
              <a:t>Mexico</a:t>
            </a:r>
          </a:p>
          <a:p>
            <a:pPr marL="933450" lvl="1" indent="-476250">
              <a:lnSpc>
                <a:spcPct val="80000"/>
              </a:lnSpc>
              <a:buClr>
                <a:schemeClr val="bg2">
                  <a:lumMod val="25000"/>
                </a:schemeClr>
              </a:buClr>
              <a:buFontTx/>
              <a:buAutoNum type="alphaUcPeriod"/>
            </a:pPr>
            <a:r>
              <a:rPr lang="en-US" sz="2000" b="1" dirty="0" smtClean="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rPr>
              <a:t>Texas</a:t>
            </a:r>
          </a:p>
          <a:p>
            <a:pPr marL="933450" lvl="1" indent="-476250">
              <a:lnSpc>
                <a:spcPct val="110000"/>
              </a:lnSpc>
            </a:pPr>
            <a:endParaRPr lang="en-US" b="1" dirty="0" smtClean="0"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0" y="3200400"/>
            <a:ext cx="2362200" cy="253365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rotWithShape="0">
              <a:srgbClr val="808080">
                <a:alpha val="42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7" dur="indefinite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b="0" cap="none" dirty="0" smtClean="0">
                <a:latin typeface="Arial" charset="0"/>
                <a:ea typeface="ＭＳ Ｐゴシック" pitchFamily="34" charset="-128"/>
                <a:cs typeface="Arial" charset="0"/>
              </a:rPr>
              <a:t>SURETY SOUTH OF THE BORDER</a:t>
            </a:r>
            <a:endParaRPr lang="en-US" sz="1800" b="0" cap="none" dirty="0" smtClean="0"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/>
              <a:buNone/>
              <a:defRPr/>
            </a:pPr>
            <a:r>
              <a:rPr lang="en-US" sz="2800" b="1" cap="all" dirty="0" smtClean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REAL LIFE #1</a:t>
            </a:r>
            <a:br>
              <a:rPr lang="en-US" sz="2800" b="1" cap="all" dirty="0" smtClean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</a:br>
            <a:r>
              <a:rPr lang="en-US" sz="2800" b="1" cap="all" dirty="0" smtClean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Discuss Change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7" descr="b1_0729oracle"/>
          <p:cNvPicPr>
            <a:picLocks noChangeAspect="1" noChangeArrowheads="1"/>
          </p:cNvPicPr>
          <p:nvPr/>
        </p:nvPicPr>
        <p:blipFill>
          <a:blip r:embed="rId2"/>
          <a:srcRect l="5391" t="23323" r="61218" b="43451"/>
          <a:stretch>
            <a:fillRect/>
          </a:stretch>
        </p:blipFill>
        <p:spPr bwMode="auto">
          <a:xfrm rot="20929666">
            <a:off x="406400" y="1284288"/>
            <a:ext cx="2362200" cy="1279525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Arial" charset="0"/>
                <a:cs typeface="Arial" charset="0"/>
              </a:rPr>
              <a:t>SAT Question 3</a:t>
            </a:r>
          </a:p>
        </p:txBody>
      </p:sp>
      <p:sp>
        <p:nvSpPr>
          <p:cNvPr id="7" name="Rectangle 3"/>
          <p:cNvSpPr>
            <a:spLocks noGrp="1"/>
          </p:cNvSpPr>
          <p:nvPr>
            <p:ph idx="1"/>
          </p:nvPr>
        </p:nvSpPr>
        <p:spPr>
          <a:xfrm>
            <a:off x="739775" y="2770188"/>
            <a:ext cx="8175625" cy="3267075"/>
          </a:xfrm>
        </p:spPr>
        <p:txBody>
          <a:bodyPr/>
          <a:lstStyle/>
          <a:p>
            <a:pPr marL="609600" indent="0">
              <a:lnSpc>
                <a:spcPct val="80000"/>
              </a:lnSpc>
              <a:buClr>
                <a:srgbClr val="C1F944"/>
              </a:buClr>
              <a:buFont typeface="Arial" charset="0"/>
              <a:buNone/>
            </a:pPr>
            <a:r>
              <a:rPr lang="en-US" sz="2000" b="1" dirty="0" smtClean="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rPr>
              <a:t>What was the total global surety industry premium in 2013?</a:t>
            </a:r>
          </a:p>
          <a:p>
            <a:pPr marL="609600" indent="0">
              <a:lnSpc>
                <a:spcPct val="50000"/>
              </a:lnSpc>
              <a:buClr>
                <a:srgbClr val="C1F944"/>
              </a:buClr>
              <a:buFont typeface="Arial" charset="0"/>
              <a:buNone/>
            </a:pPr>
            <a:endParaRPr lang="en-US" sz="2000" b="1" dirty="0" smtClean="0">
              <a:solidFill>
                <a:schemeClr val="tx1"/>
              </a:solidFill>
              <a:latin typeface="Arial" charset="0"/>
              <a:ea typeface="ＭＳ Ｐゴシック" pitchFamily="34" charset="-128"/>
              <a:cs typeface="Arial" charset="0"/>
            </a:endParaRPr>
          </a:p>
          <a:p>
            <a:pPr marL="990600" lvl="1" indent="-533400">
              <a:lnSpc>
                <a:spcPct val="80000"/>
              </a:lnSpc>
              <a:buClr>
                <a:schemeClr val="bg2">
                  <a:lumMod val="25000"/>
                </a:schemeClr>
              </a:buClr>
              <a:buFontTx/>
              <a:buAutoNum type="alphaUcPeriod"/>
            </a:pPr>
            <a:r>
              <a:rPr lang="en-US" sz="2000" b="1" dirty="0" smtClean="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rPr>
              <a:t>$254.8 Billion</a:t>
            </a:r>
          </a:p>
          <a:p>
            <a:pPr marL="990600" lvl="1" indent="-533400">
              <a:lnSpc>
                <a:spcPct val="80000"/>
              </a:lnSpc>
              <a:buClr>
                <a:schemeClr val="bg2">
                  <a:lumMod val="25000"/>
                </a:schemeClr>
              </a:buClr>
              <a:buFontTx/>
              <a:buAutoNum type="alphaUcPeriod"/>
            </a:pPr>
            <a:r>
              <a:rPr lang="en-US" sz="2000" b="1" dirty="0" smtClean="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rPr>
              <a:t>$13.0 Billion</a:t>
            </a:r>
          </a:p>
          <a:p>
            <a:pPr marL="990600" lvl="1" indent="-533400">
              <a:lnSpc>
                <a:spcPct val="80000"/>
              </a:lnSpc>
              <a:buClr>
                <a:schemeClr val="bg2">
                  <a:lumMod val="25000"/>
                </a:schemeClr>
              </a:buClr>
              <a:buFontTx/>
              <a:buAutoNum type="alphaUcPeriod"/>
            </a:pPr>
            <a:r>
              <a:rPr lang="en-US" sz="2000" b="1" dirty="0" smtClean="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rPr>
              <a:t>$1.2 Trillion</a:t>
            </a:r>
          </a:p>
          <a:p>
            <a:pPr marL="990600" lvl="1" indent="-533400">
              <a:lnSpc>
                <a:spcPct val="80000"/>
              </a:lnSpc>
              <a:buClr>
                <a:schemeClr val="bg2">
                  <a:lumMod val="25000"/>
                </a:schemeClr>
              </a:buClr>
              <a:buFontTx/>
              <a:buAutoNum type="alphaUcPeriod"/>
            </a:pPr>
            <a:r>
              <a:rPr lang="en-US" sz="2000" b="1" dirty="0" smtClean="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rPr>
              <a:t>$8.3 Million</a:t>
            </a:r>
          </a:p>
          <a:p>
            <a:pPr marL="990600" lvl="1" indent="-533400">
              <a:lnSpc>
                <a:spcPct val="80000"/>
              </a:lnSpc>
              <a:buClr>
                <a:schemeClr val="bg2">
                  <a:lumMod val="25000"/>
                </a:schemeClr>
              </a:buClr>
              <a:buFontTx/>
              <a:buAutoNum type="alphaUcPeriod"/>
            </a:pPr>
            <a:endParaRPr lang="en-US" sz="1300" dirty="0" smtClean="0">
              <a:latin typeface="Century Gothic" pitchFamily="34" charset="0"/>
              <a:ea typeface="ＭＳ Ｐゴシック" pitchFamily="34" charset="-128"/>
              <a:cs typeface="Century Gothic" pitchFamily="34" charset="0"/>
            </a:endParaRPr>
          </a:p>
          <a:p>
            <a:pPr marL="609600" indent="0">
              <a:lnSpc>
                <a:spcPct val="80000"/>
              </a:lnSpc>
              <a:buClr>
                <a:srgbClr val="C1F944"/>
              </a:buClr>
              <a:buFont typeface="Wingdings 2" pitchFamily="18" charset="2"/>
              <a:buChar char=""/>
            </a:pPr>
            <a:endParaRPr lang="en-US" sz="1400" dirty="0" smtClean="0">
              <a:latin typeface="Century Gothic" pitchFamily="34" charset="0"/>
              <a:ea typeface="ＭＳ Ｐゴシック" pitchFamily="34" charset="-128"/>
              <a:cs typeface="Century Gothic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3429000" y="2895600"/>
            <a:ext cx="21336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ts val="2000"/>
              </a:spcBef>
              <a:buClr>
                <a:srgbClr val="405B03"/>
              </a:buClr>
              <a:buSzPct val="90000"/>
              <a:buFont typeface="Calisto MT" pitchFamily="18" charset="0"/>
              <a:buNone/>
            </a:pPr>
            <a:r>
              <a:rPr lang="en-US" sz="7300" b="0" dirty="0">
                <a:latin typeface="Century Gothic" pitchFamily="34" charset="0"/>
              </a:rPr>
              <a:t>215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7" dur="indefinite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09 3.7037E-7 L 3.33333E-6 -0.06227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-3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Arial" charset="0"/>
                <a:cs typeface="Arial" charset="0"/>
              </a:rPr>
              <a:t>SAT Question 4</a:t>
            </a:r>
          </a:p>
        </p:txBody>
      </p:sp>
      <p:sp>
        <p:nvSpPr>
          <p:cNvPr id="7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09600" indent="0">
              <a:lnSpc>
                <a:spcPct val="80000"/>
              </a:lnSpc>
              <a:buClr>
                <a:srgbClr val="C1F944"/>
              </a:buClr>
              <a:buFont typeface="Arial" charset="0"/>
              <a:buNone/>
            </a:pPr>
            <a:r>
              <a:rPr lang="en-US" sz="2000" b="1" dirty="0" smtClean="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rPr>
              <a:t>What was the total global insurance premium in 2013?</a:t>
            </a:r>
          </a:p>
          <a:p>
            <a:pPr marL="609600" indent="0">
              <a:lnSpc>
                <a:spcPct val="50000"/>
              </a:lnSpc>
              <a:buClr>
                <a:srgbClr val="C1F944"/>
              </a:buClr>
              <a:buFont typeface="Arial" charset="0"/>
              <a:buNone/>
            </a:pPr>
            <a:endParaRPr lang="en-US" sz="2000" b="1" dirty="0" smtClean="0">
              <a:solidFill>
                <a:schemeClr val="tx1"/>
              </a:solidFill>
              <a:latin typeface="Arial" charset="0"/>
              <a:ea typeface="ＭＳ Ｐゴシック" pitchFamily="34" charset="-128"/>
              <a:cs typeface="Arial" charset="0"/>
            </a:endParaRPr>
          </a:p>
          <a:p>
            <a:pPr marL="990600" lvl="1" indent="-533400">
              <a:lnSpc>
                <a:spcPct val="80000"/>
              </a:lnSpc>
              <a:buClr>
                <a:schemeClr val="bg2">
                  <a:lumMod val="25000"/>
                </a:schemeClr>
              </a:buClr>
              <a:buFontTx/>
              <a:buAutoNum type="alphaUcPeriod"/>
            </a:pPr>
            <a:r>
              <a:rPr lang="en-US" sz="2000" b="1" dirty="0" smtClean="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rPr>
              <a:t>$1.3 Trillion</a:t>
            </a:r>
          </a:p>
          <a:p>
            <a:pPr marL="990600" lvl="1" indent="-533400">
              <a:lnSpc>
                <a:spcPct val="80000"/>
              </a:lnSpc>
              <a:buClr>
                <a:schemeClr val="bg2">
                  <a:lumMod val="25000"/>
                </a:schemeClr>
              </a:buClr>
              <a:buFontTx/>
              <a:buAutoNum type="alphaUcPeriod"/>
            </a:pPr>
            <a:r>
              <a:rPr lang="en-US" sz="2000" b="1" dirty="0" smtClean="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rPr>
              <a:t>$8.8 Trillion</a:t>
            </a:r>
          </a:p>
          <a:p>
            <a:pPr marL="990600" lvl="1" indent="-533400">
              <a:lnSpc>
                <a:spcPct val="80000"/>
              </a:lnSpc>
              <a:buClr>
                <a:schemeClr val="bg2">
                  <a:lumMod val="25000"/>
                </a:schemeClr>
              </a:buClr>
              <a:buFontTx/>
              <a:buAutoNum type="alphaUcPeriod"/>
            </a:pPr>
            <a:r>
              <a:rPr lang="en-US" sz="2000" b="1" dirty="0" smtClean="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rPr>
              <a:t>$4.9 Trillion</a:t>
            </a:r>
          </a:p>
          <a:p>
            <a:pPr marL="990600" lvl="1" indent="-533400">
              <a:lnSpc>
                <a:spcPct val="80000"/>
              </a:lnSpc>
              <a:buClr>
                <a:schemeClr val="bg2">
                  <a:lumMod val="25000"/>
                </a:schemeClr>
              </a:buClr>
              <a:buFontTx/>
              <a:buAutoNum type="alphaUcPeriod"/>
            </a:pPr>
            <a:r>
              <a:rPr lang="en-US" sz="2000" b="1" dirty="0" smtClean="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rPr>
              <a:t>$856.4 </a:t>
            </a:r>
            <a:r>
              <a:rPr lang="en-US" sz="2000" b="1" dirty="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rPr>
              <a:t>B</a:t>
            </a:r>
            <a:r>
              <a:rPr lang="en-US" sz="2000" b="1" dirty="0" smtClean="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rPr>
              <a:t>illion</a:t>
            </a:r>
          </a:p>
          <a:p>
            <a:pPr marL="990600" lvl="1" indent="-533400">
              <a:lnSpc>
                <a:spcPct val="80000"/>
              </a:lnSpc>
              <a:buClr>
                <a:schemeClr val="tx1"/>
              </a:buClr>
              <a:buFontTx/>
              <a:buAutoNum type="alphaUcPeriod"/>
            </a:pPr>
            <a:endParaRPr lang="en-US" sz="1300" dirty="0" smtClean="0">
              <a:latin typeface="Century Gothic" pitchFamily="34" charset="0"/>
              <a:ea typeface="ＭＳ Ｐゴシック" pitchFamily="34" charset="-128"/>
              <a:cs typeface="Century Gothic" pitchFamily="34" charset="0"/>
            </a:endParaRPr>
          </a:p>
          <a:p>
            <a:pPr marL="609600" indent="0">
              <a:lnSpc>
                <a:spcPct val="80000"/>
              </a:lnSpc>
              <a:buClr>
                <a:srgbClr val="C1F944"/>
              </a:buClr>
              <a:buFont typeface="Wingdings 2" pitchFamily="18" charset="2"/>
              <a:buChar char=""/>
            </a:pPr>
            <a:endParaRPr lang="en-US" sz="1400" dirty="0" smtClean="0">
              <a:latin typeface="Century Gothic" pitchFamily="34" charset="0"/>
              <a:ea typeface="ＭＳ Ｐゴシック" pitchFamily="34" charset="-128"/>
              <a:cs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4528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"/>
                            </p:stCondLst>
                            <p:childTnLst>
                              <p:par>
                                <p:cTn id="15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00677 -4.07407E-6 L -0.00521 -0.07338 " pathEditMode="relative" rAng="0" ptsTypes="AA">
                                      <p:cBhvr>
                                        <p:cTn id="16" dur="1625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" y="-3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b="0" cap="none" dirty="0" smtClean="0">
                <a:latin typeface="Arial" charset="0"/>
                <a:ea typeface="ＭＳ Ｐゴシック" pitchFamily="34" charset="-128"/>
                <a:cs typeface="Arial" charset="0"/>
              </a:rPr>
              <a:t>NUDGE </a:t>
            </a:r>
            <a:r>
              <a:rPr lang="en-US" sz="1800" b="0" cap="none" dirty="0" smtClean="0">
                <a:latin typeface="Arial" charset="0"/>
                <a:ea typeface="ＭＳ Ｐゴシック" pitchFamily="34" charset="-128"/>
                <a:cs typeface="Arial" charset="0"/>
              </a:rPr>
              <a:t>NUDGE, WINK WINK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/>
              <a:buNone/>
              <a:defRPr/>
            </a:pPr>
            <a:r>
              <a:rPr lang="en-US" sz="2800" b="1" cap="all" dirty="0" smtClean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REAL LIFE #2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475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2652713" cy="2700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Overr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enesis">
  <a:themeElements>
    <a:clrScheme name="Genesis">
      <a:dk1>
        <a:sysClr val="windowText" lastClr="000000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Genesis">
      <a:majorFont>
        <a:latin typeface="Calisto MT"/>
        <a:ea typeface=""/>
        <a:cs typeface=""/>
        <a:font script="Jpan" typeface="ＭＳ 明朝"/>
      </a:majorFont>
      <a:minorFont>
        <a:latin typeface="Calisto MT"/>
        <a:ea typeface=""/>
        <a:cs typeface=""/>
        <a:font script="Jpan" typeface="ＭＳ 明朝"/>
      </a:minorFont>
    </a:fontScheme>
    <a:fmtScheme name="Genesis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70000"/>
                <a:satMod val="100000"/>
                <a:greenMod val="110000"/>
              </a:schemeClr>
            </a:gs>
            <a:gs pos="75000">
              <a:schemeClr val="phClr">
                <a:tint val="40000"/>
                <a:satMod val="150000"/>
                <a:redMod val="100000"/>
                <a:blueMod val="100000"/>
              </a:schemeClr>
            </a:gs>
            <a:gs pos="100000">
              <a:schemeClr val="phClr">
                <a:tint val="60000"/>
                <a:satMod val="120000"/>
                <a:redMod val="100000"/>
                <a:blueMod val="100000"/>
              </a:schemeClr>
            </a:gs>
          </a:gsLst>
          <a:path path="circle">
            <a:fillToRect l="25000" t="25000" r="5000" b="5000"/>
          </a:path>
        </a:gradFill>
        <a:gradFill rotWithShape="1">
          <a:gsLst>
            <a:gs pos="0">
              <a:schemeClr val="phClr">
                <a:tint val="50000"/>
                <a:shade val="100000"/>
                <a:alpha val="100000"/>
                <a:satMod val="150000"/>
              </a:schemeClr>
            </a:gs>
            <a:gs pos="40000">
              <a:schemeClr val="phClr">
                <a:tint val="70000"/>
                <a:shade val="100000"/>
                <a:alpha val="100000"/>
                <a:satMod val="150000"/>
              </a:schemeClr>
            </a:gs>
            <a:gs pos="100000">
              <a:schemeClr val="phClr">
                <a:shade val="90000"/>
                <a:satMod val="11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50800" dir="11400000" sx="102000" sy="101000" algn="tl" rotWithShape="0">
              <a:srgbClr val="000000">
                <a:alpha val="35000"/>
              </a:srgbClr>
            </a:outerShdw>
          </a:effectLst>
          <a:scene3d>
            <a:camera prst="perspectiveFront" fov="4800000"/>
            <a:lightRig rig="morning" dir="tl"/>
          </a:scene3d>
          <a:sp3d prstMaterial="softmetal">
            <a:bevelT w="0" h="0"/>
          </a:sp3d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reflection blurRad="101600" stA="40000" endPos="50000" dist="63500" dir="5400000" fadeDir="7200000" sy="-100000" kx="300000" rotWithShape="0"/>
          </a:effectLst>
          <a:scene3d>
            <a:camera prst="orthographicFront">
              <a:rot lat="0" lon="0" rev="0"/>
            </a:camera>
            <a:lightRig rig="chilly" dir="tr">
              <a:rot lat="0" lon="0" rev="1200000"/>
            </a:lightRig>
          </a:scene3d>
          <a:sp3d prstMaterial="plastic">
            <a:bevelT w="0" h="0"/>
          </a:sp3d>
        </a:effectStyle>
      </a:effectStyleLst>
      <a:bgFillStyleLst>
        <a:blipFill rotWithShape="1">
          <a:blip xmlns:r="http://schemas.openxmlformats.org/officeDocument/2006/relationships" r:embed="rId1"/>
          <a:stretch/>
        </a:blipFill>
        <a:blipFill rotWithShape="1">
          <a:blip xmlns:r="http://schemas.openxmlformats.org/officeDocument/2006/relationships" r:embed="rId2"/>
          <a:stretch/>
        </a:blipFill>
        <a:blipFill rotWithShape="1">
          <a:blip xmlns:r="http://schemas.openxmlformats.org/officeDocument/2006/relationships" r:embed="rId3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Genesis">
    <a:dk1>
      <a:sysClr val="windowText" lastClr="000000"/>
    </a:dk1>
    <a:lt1>
      <a:sysClr val="window" lastClr="FFFFFF"/>
    </a:lt1>
    <a:dk2>
      <a:srgbClr val="465466"/>
    </a:dk2>
    <a:lt2>
      <a:srgbClr val="BBD7F8"/>
    </a:lt2>
    <a:accent1>
      <a:srgbClr val="80B606"/>
    </a:accent1>
    <a:accent2>
      <a:srgbClr val="E29F1D"/>
    </a:accent2>
    <a:accent3>
      <a:srgbClr val="2397E2"/>
    </a:accent3>
    <a:accent4>
      <a:srgbClr val="35ACA2"/>
    </a:accent4>
    <a:accent5>
      <a:srgbClr val="5430BB"/>
    </a:accent5>
    <a:accent6>
      <a:srgbClr val="8D34E0"/>
    </a:accent6>
    <a:hlink>
      <a:srgbClr val="00B0F0"/>
    </a:hlink>
    <a:folHlink>
      <a:srgbClr val="0070C0"/>
    </a:folHlink>
  </a:clrScheme>
  <a:fontScheme name="Genesis">
    <a:majorFont>
      <a:latin typeface="Calisto MT"/>
      <a:ea typeface=""/>
      <a:cs typeface=""/>
      <a:font script="Jpan" typeface="ＭＳ 明朝"/>
    </a:majorFont>
    <a:minorFont>
      <a:latin typeface="Calisto MT"/>
      <a:ea typeface=""/>
      <a:cs typeface=""/>
      <a:font script="Jpan" typeface="ＭＳ 明朝"/>
    </a:minorFont>
  </a:fontScheme>
  <a:fmtScheme name="Genesis">
    <a:fillStyleLst>
      <a:solidFill>
        <a:schemeClr val="phClr"/>
      </a:solidFill>
      <a:gradFill rotWithShape="1">
        <a:gsLst>
          <a:gs pos="0">
            <a:schemeClr val="phClr">
              <a:tint val="100000"/>
              <a:shade val="70000"/>
              <a:satMod val="100000"/>
              <a:greenMod val="110000"/>
            </a:schemeClr>
          </a:gs>
          <a:gs pos="75000">
            <a:schemeClr val="phClr">
              <a:tint val="40000"/>
              <a:satMod val="150000"/>
              <a:redMod val="100000"/>
              <a:blueMod val="100000"/>
            </a:schemeClr>
          </a:gs>
          <a:gs pos="100000">
            <a:schemeClr val="phClr">
              <a:tint val="60000"/>
              <a:satMod val="120000"/>
              <a:redMod val="100000"/>
              <a:blueMod val="100000"/>
            </a:schemeClr>
          </a:gs>
        </a:gsLst>
        <a:path path="circle">
          <a:fillToRect l="25000" t="25000" r="5000" b="5000"/>
        </a:path>
      </a:gradFill>
      <a:gradFill rotWithShape="1">
        <a:gsLst>
          <a:gs pos="0">
            <a:schemeClr val="phClr">
              <a:tint val="50000"/>
              <a:shade val="100000"/>
              <a:alpha val="100000"/>
              <a:satMod val="150000"/>
            </a:schemeClr>
          </a:gs>
          <a:gs pos="40000">
            <a:schemeClr val="phClr">
              <a:tint val="70000"/>
              <a:shade val="100000"/>
              <a:alpha val="100000"/>
              <a:satMod val="150000"/>
            </a:schemeClr>
          </a:gs>
          <a:gs pos="100000">
            <a:schemeClr val="phClr">
              <a:shade val="90000"/>
              <a:satMod val="110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>
            <a:shade val="95000"/>
            <a:satMod val="105000"/>
          </a:schemeClr>
        </a:solidFill>
        <a:prstDash val="solid"/>
      </a:ln>
      <a:ln w="31750" cap="flat" cmpd="sng" algn="ctr">
        <a:solidFill>
          <a:schemeClr val="phClr"/>
        </a:solidFill>
        <a:prstDash val="solid"/>
      </a:ln>
      <a:ln w="31750" cap="flat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outerShdw blurRad="88900" dist="50800" dir="11400000" sx="102000" sy="101000" algn="tl" rotWithShape="0">
            <a:srgbClr val="000000">
              <a:alpha val="35000"/>
            </a:srgbClr>
          </a:outerShdw>
        </a:effectLst>
        <a:scene3d>
          <a:camera prst="perspectiveFront" fov="4800000"/>
          <a:lightRig rig="morning" dir="tl"/>
        </a:scene3d>
        <a:sp3d prstMaterial="softmetal">
          <a:bevelT w="0" h="0"/>
        </a:sp3d>
      </a:effectStyle>
      <a:effectStyle>
        <a:effectLst>
          <a:innerShdw blurRad="50800" dist="25400" dir="13500000">
            <a:srgbClr val="000000">
              <a:alpha val="75000"/>
            </a:srgbClr>
          </a:innerShdw>
          <a:reflection blurRad="101600" stA="40000" endPos="50000" dist="63500" dir="5400000" fadeDir="7200000" sy="-100000" kx="300000" rotWithShape="0"/>
        </a:effectLst>
        <a:scene3d>
          <a:camera prst="orthographicFront">
            <a:rot lat="0" lon="0" rev="0"/>
          </a:camera>
          <a:lightRig rig="chilly" dir="tr">
            <a:rot lat="0" lon="0" rev="1200000"/>
          </a:lightRig>
        </a:scene3d>
        <a:sp3d prstMaterial="plastic">
          <a:bevelT w="0" h="0"/>
        </a:sp3d>
      </a:effectStyle>
    </a:effectStyleLst>
    <a:bgFillStyleLst>
      <a:blipFill rotWithShape="1">
        <a:blip xmlns:r="http://schemas.openxmlformats.org/officeDocument/2006/relationships" r:embed="rId1"/>
        <a:stretch/>
      </a:blipFill>
      <a:blipFill rotWithShape="1">
        <a:blip xmlns:r="http://schemas.openxmlformats.org/officeDocument/2006/relationships" r:embed="rId2"/>
        <a:stretch/>
      </a:blipFill>
      <a:blipFill rotWithShape="1">
        <a:blip xmlns:r="http://schemas.openxmlformats.org/officeDocument/2006/relationships" r:embed="rId3"/>
        <a:stretch/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Genesis.thmx</Template>
  <TotalTime>5116</TotalTime>
  <Words>663</Words>
  <Application>Microsoft Office PowerPoint</Application>
  <PresentationFormat>On-screen Show (4:3)</PresentationFormat>
  <Paragraphs>248</Paragraphs>
  <Slides>29</Slides>
  <Notes>9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Genesis</vt:lpstr>
      <vt:lpstr>Surety 101 </vt:lpstr>
      <vt:lpstr>Surety is NOT Insurance</vt:lpstr>
      <vt:lpstr>SAT Question 1</vt:lpstr>
      <vt:lpstr>Surety is:</vt:lpstr>
      <vt:lpstr>SAT Question 2</vt:lpstr>
      <vt:lpstr>SURETY SOUTH OF THE BORDER</vt:lpstr>
      <vt:lpstr>SAT Question 3</vt:lpstr>
      <vt:lpstr>SAT Question 4</vt:lpstr>
      <vt:lpstr>NUDGE NUDGE, WINK WINK</vt:lpstr>
      <vt:lpstr>Surety Net Combined Ratio</vt:lpstr>
      <vt:lpstr>U.S. Surety Marketplace  2000 vs. 2014</vt:lpstr>
      <vt:lpstr>North America Sureties</vt:lpstr>
      <vt:lpstr>International Sureties</vt:lpstr>
      <vt:lpstr>Bond Obligations </vt:lpstr>
      <vt:lpstr>SAT Question 5</vt:lpstr>
      <vt:lpstr>Program Requirements</vt:lpstr>
      <vt:lpstr>Sr. Unsecured Debt Ratings</vt:lpstr>
      <vt:lpstr>PowerPoint Presentation</vt:lpstr>
      <vt:lpstr>Financial Underwriting</vt:lpstr>
      <vt:lpstr>PowerPoint Presentation</vt:lpstr>
      <vt:lpstr>Bond Underwriting Criteria</vt:lpstr>
      <vt:lpstr>Program Considerations</vt:lpstr>
      <vt:lpstr>PowerPoint Presentation</vt:lpstr>
      <vt:lpstr>Surety Markets</vt:lpstr>
      <vt:lpstr>Cycle Management</vt:lpstr>
      <vt:lpstr>Surety vs. Bank</vt:lpstr>
      <vt:lpstr>Conditional Surety Bonds vs.  On Demand Guarantee Bonds</vt:lpstr>
      <vt:lpstr>Learning Objectives</vt:lpstr>
      <vt:lpstr>PowerPoint Presentation</vt:lpstr>
    </vt:vector>
  </TitlesOfParts>
  <Company>Rosenberg &amp; Parker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Commercial Surety</dc:title>
  <dc:creator>R&amp;P</dc:creator>
  <cp:lastModifiedBy>Lauren Brody</cp:lastModifiedBy>
  <cp:revision>169</cp:revision>
  <cp:lastPrinted>2015-04-21T19:27:07Z</cp:lastPrinted>
  <dcterms:created xsi:type="dcterms:W3CDTF">2010-03-25T12:48:47Z</dcterms:created>
  <dcterms:modified xsi:type="dcterms:W3CDTF">2015-05-19T20:56:30Z</dcterms:modified>
</cp:coreProperties>
</file>