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69" r:id="rId5"/>
    <p:sldId id="264" r:id="rId6"/>
    <p:sldId id="270" r:id="rId7"/>
    <p:sldId id="271" r:id="rId8"/>
    <p:sldId id="260" r:id="rId9"/>
    <p:sldId id="261" r:id="rId10"/>
    <p:sldId id="262" r:id="rId11"/>
    <p:sldId id="263" r:id="rId12"/>
    <p:sldId id="268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196" cy="479978"/>
          </a:xfrm>
          <a:prstGeom prst="rect">
            <a:avLst/>
          </a:prstGeom>
        </p:spPr>
        <p:txBody>
          <a:bodyPr vert="horz" lIns="96664" tIns="48332" rIns="96664" bIns="4833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334" y="1"/>
            <a:ext cx="3169196" cy="479978"/>
          </a:xfrm>
          <a:prstGeom prst="rect">
            <a:avLst/>
          </a:prstGeom>
        </p:spPr>
        <p:txBody>
          <a:bodyPr vert="horz" lIns="96664" tIns="48332" rIns="96664" bIns="4833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164CDE8-6F10-4BB0-977F-AFBA8796FC95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573"/>
            <a:ext cx="3169196" cy="479977"/>
          </a:xfrm>
          <a:prstGeom prst="rect">
            <a:avLst/>
          </a:prstGeom>
        </p:spPr>
        <p:txBody>
          <a:bodyPr vert="horz" lIns="96664" tIns="48332" rIns="96664" bIns="4833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334" y="9119573"/>
            <a:ext cx="3169196" cy="479977"/>
          </a:xfrm>
          <a:prstGeom prst="rect">
            <a:avLst/>
          </a:prstGeom>
        </p:spPr>
        <p:txBody>
          <a:bodyPr vert="horz" lIns="96664" tIns="48332" rIns="96664" bIns="4833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9093CBD-2FB6-47D6-961D-94B26E0B3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1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2C3A1C-340A-41B5-9604-08F2D10BB4B7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75A271-DF40-4EBB-8217-64E8A28C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91C0-5E7C-429E-849F-862A5F91AA78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645F-AD1F-4510-8AB1-A0C452A4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65B51-6545-479B-A713-D7B7E06B914E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96DC1-43C4-4996-9A37-482A1EECB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932F0-6999-4AE4-AE6C-F69ACE6BEBC0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3A85-FEF1-4EA3-AC45-B1B538851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66551-2104-418C-AFEB-B0A7EE111D56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0512BB-C33D-4588-AF18-1DC4497CD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C1408C-2E4E-4EC1-B447-1B0C1E8A5829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353865-04CA-4B45-ADE6-675843FA7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93CF38-2BF8-44B3-AD0E-B98AC50338CC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B94B21-C419-467E-A105-B08B34A26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5A013-E817-4FD0-967A-F33410DAA34C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A564-9BB3-4BCF-A199-ABA667A43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07F42-3404-4646-A205-75C56CA86A66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2FA5C4-8F49-4FFA-BABC-8EA924695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DBEC3-E04D-419C-8778-CC459119CA7C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F5DB-C30A-473C-88E9-859EDEEE7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6047D4-F200-44DF-9CD1-95E04C25978D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D760643-7742-4D09-901A-C1E82E56E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BAE0F9B-6198-4FE6-A1F4-D9EBB3B4BE2B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5BA93B0-47B0-478F-99EE-DA05EDAB3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28E6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program.org/students/scholarship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cap="none" dirty="0" smtClean="0"/>
              <a:t>HOW TO APPLY FOR, AND </a:t>
            </a:r>
            <a:r>
              <a:rPr lang="en-US" sz="4000" cap="none" dirty="0" smtClean="0">
                <a:solidFill>
                  <a:schemeClr val="tx1"/>
                </a:solidFill>
              </a:rPr>
              <a:t>EARN</a:t>
            </a:r>
            <a:r>
              <a:rPr lang="en-US" sz="4000" cap="none" dirty="0" smtClean="0"/>
              <a:t>, AN INVEST SCHOLARSHIP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/>
              <a:t>InVEST</a:t>
            </a:r>
          </a:p>
        </p:txBody>
      </p:sp>
      <p:pic>
        <p:nvPicPr>
          <p:cNvPr id="14339" name="Picture 3" descr="invest_logo08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Letters of recommendation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1600200"/>
            <a:ext cx="5032375" cy="449580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Applicants must obtain original recommendation letters from teachers, InVEST volunteers, employers, mentors, etc. Only two are needed. Submitting less will result in deduction of points.</a:t>
            </a:r>
          </a:p>
          <a:p>
            <a:pPr eaLnBrk="1" hangingPunct="1"/>
            <a:r>
              <a:rPr lang="en-US" sz="2700" dirty="0" smtClean="0"/>
              <a:t>InVEST recommends at least one letter is from their InVEST teacher or volunteer and highlights their leadership skills.</a:t>
            </a:r>
          </a:p>
        </p:txBody>
      </p:sp>
      <p:pic>
        <p:nvPicPr>
          <p:cNvPr id="4" name="Picture 3" descr="teacher writing on scre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2200"/>
            <a:ext cx="3670344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Transcripts	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Applicants must include a copy of their school transcripts, indicating their GPA.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Good luck!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3600"/>
            <a:ext cx="8153400" cy="4495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dirty="0"/>
              <a:t>http://www.investprogram.org/students/scholarships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InVEST Scholarships	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40354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Each year, InVEST awards scholarships to InVEST graduates pursuing higher education in insurance risk management or general business, with the intention of entering an insurance related position. </a:t>
            </a:r>
            <a:r>
              <a:rPr lang="en-US" sz="2400" dirty="0" smtClean="0"/>
              <a:t>Or, </a:t>
            </a:r>
            <a:r>
              <a:rPr lang="en-US" sz="2500" dirty="0"/>
              <a:t>t</a:t>
            </a:r>
            <a:r>
              <a:rPr lang="en-US" sz="2500" dirty="0" smtClean="0"/>
              <a:t>hose going straight from the classroom to career </a:t>
            </a:r>
            <a:r>
              <a:rPr lang="en-US" sz="2400" dirty="0" smtClean="0"/>
              <a:t>and</a:t>
            </a:r>
            <a:r>
              <a:rPr lang="en-US" sz="2500" dirty="0" smtClean="0"/>
              <a:t> can use the award for licensing or designation fees. </a:t>
            </a:r>
          </a:p>
        </p:txBody>
      </p:sp>
      <p:pic>
        <p:nvPicPr>
          <p:cNvPr id="15363" name="Picture 3" descr="falling mone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752600"/>
            <a:ext cx="356235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Scholarship Details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52800" y="1600200"/>
            <a:ext cx="5413375" cy="4724400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 </a:t>
            </a:r>
            <a:r>
              <a:rPr lang="en-US" dirty="0" smtClean="0"/>
              <a:t>2015, </a:t>
            </a:r>
            <a:r>
              <a:rPr lang="en-US" dirty="0" smtClean="0"/>
              <a:t>Scholarships ranged from $500-$3,000.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dollars must be claimed by August 15, </a:t>
            </a:r>
            <a:r>
              <a:rPr lang="en-US" dirty="0" smtClean="0"/>
              <a:t>2016. </a:t>
            </a:r>
            <a:r>
              <a:rPr lang="en-US" b="1" dirty="0" smtClean="0"/>
              <a:t>Scholarship dollars cannot be held for future use.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Only seniors, graduates and current InVEST community college students are eligible for scholarship dollars.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Underclassmen who complete InVEST are encourage to apply their senior year. </a:t>
            </a:r>
            <a:endParaRPr lang="en-US" dirty="0"/>
          </a:p>
        </p:txBody>
      </p:sp>
      <p:pic>
        <p:nvPicPr>
          <p:cNvPr id="16387" name="Picture 3" descr="Girl millennials with bo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28479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Two Types of Scholarships	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Classroom to Career – Available to students not interested in college study and would like to use scholarship funds toward insurance licensing fees or designations. Available year round.</a:t>
            </a:r>
          </a:p>
          <a:p>
            <a:pPr eaLnBrk="1" hangingPunct="1"/>
            <a:r>
              <a:rPr lang="en-US" dirty="0" smtClean="0"/>
              <a:t>Higher Education – Available to students pursuing advanced education with plans to pursue insurance related careers. </a:t>
            </a:r>
            <a:r>
              <a:rPr lang="en-US" b="1" dirty="0" smtClean="0">
                <a:solidFill>
                  <a:srgbClr val="FF0000"/>
                </a:solidFill>
              </a:rPr>
              <a:t>Deadline April </a:t>
            </a:r>
            <a:r>
              <a:rPr lang="en-US" b="1" dirty="0" smtClean="0">
                <a:solidFill>
                  <a:srgbClr val="FF0000"/>
                </a:solidFill>
              </a:rPr>
              <a:t>24, 2016.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Online Application Process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14513"/>
            <a:ext cx="4111625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/>
              <a:t>O</a:t>
            </a:r>
            <a:r>
              <a:rPr lang="en-US" sz="2700" dirty="0" smtClean="0"/>
              <a:t>nline process makes it easier and faster to apply</a:t>
            </a:r>
            <a:endParaRPr lang="en-US" sz="19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can return to your application using the username and password you created when you first started the application to add information (i.e. transcripts, letters of recommendation)</a:t>
            </a:r>
            <a:endParaRPr lang="en-US" sz="27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/>
          </a:blip>
          <a:srcRect l="16686" t="26021" r="17187" b="7923"/>
          <a:stretch/>
        </p:blipFill>
        <p:spPr bwMode="auto">
          <a:xfrm rot="742776">
            <a:off x="4659190" y="2577322"/>
            <a:ext cx="4249805" cy="26532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How it Works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Go to 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www.investprogram.org/students/scholarships</a:t>
            </a:r>
            <a:r>
              <a:rPr lang="en-US" sz="2200" dirty="0" smtClean="0"/>
              <a:t> </a:t>
            </a:r>
            <a:r>
              <a:rPr lang="en-US" sz="2200" dirty="0" smtClean="0"/>
              <a:t>and </a:t>
            </a:r>
            <a:r>
              <a:rPr lang="en-US" sz="2200" dirty="0" smtClean="0"/>
              <a:t>click on </a:t>
            </a:r>
            <a:r>
              <a:rPr lang="en-US" sz="2200" dirty="0" smtClean="0"/>
              <a:t>“Click Here to Apply”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Create a username and password following the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Walk through the online process, answer questions and inpu</a:t>
            </a:r>
            <a:r>
              <a:rPr lang="en-US" sz="2400" dirty="0" smtClean="0"/>
              <a:t>tting </a:t>
            </a:r>
            <a:r>
              <a:rPr lang="en-US" sz="2200" dirty="0" smtClean="0"/>
              <a:t>information as requested (note: InVEST does not share or distribute your information to outside sources)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Write your essay in a word document for easy proofing, then copy and paste it into the text box within the online tool (note: it will not allow you to enter more than 510 words) </a:t>
            </a:r>
            <a:r>
              <a:rPr lang="en-US" sz="2200" i="1" dirty="0" smtClean="0"/>
              <a:t>BE SURE TO CHECK TO MAKE SURE YOUR ESSAY DIDN’T GET CUT OFF FROM HAVING TOO MANY WORDS.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Upload PDF files of your transcript, two letters of recommendation</a:t>
            </a:r>
            <a:r>
              <a:rPr lang="en-US" sz="1600" dirty="0" smtClean="0">
                <a:solidFill>
                  <a:schemeClr val="accent1"/>
                </a:solidFill>
              </a:rPr>
              <a:t>s</a:t>
            </a:r>
            <a:r>
              <a:rPr lang="en-US" sz="2200" dirty="0" smtClean="0"/>
              <a:t> and class picture (optional)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If you are under the age of 18, you will also need to upload the parent permission form.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Before completing the process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You can </a:t>
            </a:r>
            <a:r>
              <a:rPr lang="en-US" b="1" u="sng" smtClean="0"/>
              <a:t>save</a:t>
            </a:r>
            <a:r>
              <a:rPr lang="en-US" smtClean="0"/>
              <a:t> your scholarship application and materials and go back to them later to update/add information</a:t>
            </a:r>
          </a:p>
          <a:p>
            <a:pPr eaLnBrk="1" hangingPunct="1"/>
            <a:r>
              <a:rPr lang="en-US" smtClean="0"/>
              <a:t>Once you </a:t>
            </a:r>
            <a:r>
              <a:rPr lang="en-US" b="1" u="sng" smtClean="0"/>
              <a:t>submit</a:t>
            </a:r>
            <a:r>
              <a:rPr lang="en-US" smtClean="0"/>
              <a:t> your application, you will not be able to change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Writing the essay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3581400" y="1600200"/>
            <a:ext cx="518477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A 500 word typewritten essay which should include details on the following:</a:t>
            </a:r>
            <a:br>
              <a:rPr lang="en-US" sz="2500" smtClean="0"/>
            </a:br>
            <a:r>
              <a:rPr lang="en-US" sz="2500" smtClean="0"/>
              <a:t>- the benefits of having participated in InVEST</a:t>
            </a:r>
            <a:br>
              <a:rPr lang="en-US" sz="2500" smtClean="0"/>
            </a:br>
            <a:r>
              <a:rPr lang="en-US" sz="2500" smtClean="0"/>
              <a:t>- plans for further education/ licensing and how these plans were influenced by InVEST</a:t>
            </a:r>
            <a:br>
              <a:rPr lang="en-US" sz="2500" smtClean="0"/>
            </a:br>
            <a:r>
              <a:rPr lang="en-US" sz="2500" smtClean="0"/>
              <a:t>- other activities that demonstrate the student’s interests and abilities like academic honor societies, sports, extracurricular activities, internships, after-school jobs, etc. </a:t>
            </a:r>
          </a:p>
        </p:txBody>
      </p:sp>
      <p:pic>
        <p:nvPicPr>
          <p:cNvPr id="4" name="Picture 3" descr="girl at desk wri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9" y="2286000"/>
            <a:ext cx="3570071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Writing the essay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Proofread the essay for grammar, spelling and punctuation blunders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you are not majoring in insurance, be sure you include what direction you plan to take in the insurance industry (i.e. marketing for an insurance company).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you have a moving story to share about your experiences with InVEST, please include! Anything to make the essay stick out from the rest of the applicants.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760</TotalTime>
  <Words>575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Wingdings</vt:lpstr>
      <vt:lpstr>Wingdings 2</vt:lpstr>
      <vt:lpstr>Median</vt:lpstr>
      <vt:lpstr>HOW TO APPLY FOR, AND EARN, AN INVEST SCHOLARSHIP</vt:lpstr>
      <vt:lpstr>InVEST Scholarships </vt:lpstr>
      <vt:lpstr>Scholarship Details </vt:lpstr>
      <vt:lpstr>Two Types of Scholarships </vt:lpstr>
      <vt:lpstr>Online Application Process</vt:lpstr>
      <vt:lpstr>How it Works</vt:lpstr>
      <vt:lpstr>Before completing the process</vt:lpstr>
      <vt:lpstr>Writing the essay</vt:lpstr>
      <vt:lpstr>Writing the essay</vt:lpstr>
      <vt:lpstr>Letters of recommendation</vt:lpstr>
      <vt:lpstr>Transcripts </vt:lpstr>
      <vt:lpstr>Good luck!</vt:lpstr>
    </vt:vector>
  </TitlesOfParts>
  <Company>Independent Insurance Agents &amp; Brokers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Jennifer.Robinson</dc:creator>
  <cp:lastModifiedBy>Mariam Ebadi</cp:lastModifiedBy>
  <cp:revision>61</cp:revision>
  <cp:lastPrinted>2013-02-07T20:44:40Z</cp:lastPrinted>
  <dcterms:created xsi:type="dcterms:W3CDTF">2010-03-11T14:00:10Z</dcterms:created>
  <dcterms:modified xsi:type="dcterms:W3CDTF">2016-02-12T22:08:35Z</dcterms:modified>
</cp:coreProperties>
</file>